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7" r:id="rId1"/>
    <p:sldMasterId id="2147483730" r:id="rId2"/>
    <p:sldMasterId id="2147483733" r:id="rId3"/>
    <p:sldMasterId id="2147483757" r:id="rId4"/>
  </p:sldMasterIdLst>
  <p:notesMasterIdLst>
    <p:notesMasterId r:id="rId31"/>
  </p:notesMasterIdLst>
  <p:handoutMasterIdLst>
    <p:handoutMasterId r:id="rId32"/>
  </p:handoutMasterIdLst>
  <p:sldIdLst>
    <p:sldId id="283" r:id="rId5"/>
    <p:sldId id="274" r:id="rId6"/>
    <p:sldId id="286" r:id="rId7"/>
    <p:sldId id="312" r:id="rId8"/>
    <p:sldId id="305" r:id="rId9"/>
    <p:sldId id="315" r:id="rId10"/>
    <p:sldId id="310" r:id="rId11"/>
    <p:sldId id="306" r:id="rId12"/>
    <p:sldId id="276" r:id="rId13"/>
    <p:sldId id="287" r:id="rId14"/>
    <p:sldId id="284" r:id="rId15"/>
    <p:sldId id="303" r:id="rId16"/>
    <p:sldId id="290" r:id="rId17"/>
    <p:sldId id="291" r:id="rId18"/>
    <p:sldId id="292" r:id="rId19"/>
    <p:sldId id="293" r:id="rId20"/>
    <p:sldId id="294" r:id="rId21"/>
    <p:sldId id="296" r:id="rId22"/>
    <p:sldId id="309" r:id="rId23"/>
    <p:sldId id="308" r:id="rId24"/>
    <p:sldId id="295" r:id="rId25"/>
    <p:sldId id="297" r:id="rId26"/>
    <p:sldId id="299" r:id="rId27"/>
    <p:sldId id="298" r:id="rId28"/>
    <p:sldId id="300" r:id="rId29"/>
    <p:sldId id="301" r:id="rId30"/>
  </p:sldIdLst>
  <p:sldSz cx="9144000" cy="6858000" type="screen4x3"/>
  <p:notesSz cx="6810375" cy="9942513"/>
  <p:custDataLst>
    <p:tags r:id="rId33"/>
  </p:custDataLst>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B6"/>
    <a:srgbClr val="FFDD00"/>
    <a:srgbClr val="FFFFFF"/>
    <a:srgbClr val="EE3224"/>
    <a:srgbClr val="0092CF"/>
    <a:srgbClr val="F36F21"/>
    <a:srgbClr val="F5F5F9"/>
    <a:srgbClr val="FAFB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9086" autoAdjust="0"/>
  </p:normalViewPr>
  <p:slideViewPr>
    <p:cSldViewPr snapToObjects="1">
      <p:cViewPr varScale="1">
        <p:scale>
          <a:sx n="86" d="100"/>
          <a:sy n="86" d="100"/>
        </p:scale>
        <p:origin x="1362" y="84"/>
      </p:cViewPr>
      <p:guideLst>
        <p:guide orient="horz" pos="2160"/>
        <p:guide pos="2880"/>
      </p:guideLst>
    </p:cSldViewPr>
  </p:slideViewPr>
  <p:outlineViewPr>
    <p:cViewPr>
      <p:scale>
        <a:sx n="33" d="100"/>
        <a:sy n="33" d="100"/>
      </p:scale>
      <p:origin x="0" y="30370"/>
    </p:cViewPr>
  </p:outlineViewPr>
  <p:notesTextViewPr>
    <p:cViewPr>
      <p:scale>
        <a:sx n="3" d="2"/>
        <a:sy n="3" d="2"/>
      </p:scale>
      <p:origin x="0" y="0"/>
    </p:cViewPr>
  </p:notesText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1" y="0"/>
            <a:ext cx="2951162"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586" tIns="45793" rIns="91586" bIns="45793" numCol="1" anchor="t" anchorCtr="0" compatLnSpc="1">
            <a:prstTxWarp prst="textNoShape">
              <a:avLst/>
            </a:prstTxWarp>
          </a:bodyPr>
          <a:lstStyle>
            <a:lvl1pPr>
              <a:defRPr sz="1200">
                <a:latin typeface="Arial" charset="0"/>
                <a:ea typeface="ＭＳ Ｐゴシック" charset="0"/>
              </a:defRPr>
            </a:lvl1pPr>
          </a:lstStyle>
          <a:p>
            <a:pPr>
              <a:defRPr/>
            </a:pPr>
            <a:endParaRPr lang="nl-NL"/>
          </a:p>
        </p:txBody>
      </p:sp>
      <p:sp>
        <p:nvSpPr>
          <p:cNvPr id="37891" name="Rectangle 3"/>
          <p:cNvSpPr>
            <a:spLocks noGrp="1" noChangeArrowheads="1"/>
          </p:cNvSpPr>
          <p:nvPr>
            <p:ph type="dt" sz="quarter" idx="1"/>
          </p:nvPr>
        </p:nvSpPr>
        <p:spPr bwMode="auto">
          <a:xfrm>
            <a:off x="3857638" y="0"/>
            <a:ext cx="2951162"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586" tIns="45793" rIns="91586" bIns="45793" numCol="1" anchor="t" anchorCtr="0" compatLnSpc="1">
            <a:prstTxWarp prst="textNoShape">
              <a:avLst/>
            </a:prstTxWarp>
          </a:bodyPr>
          <a:lstStyle>
            <a:lvl1pPr algn="r">
              <a:defRPr sz="1200">
                <a:latin typeface="Arial" charset="0"/>
                <a:ea typeface="ＭＳ Ｐゴシック" charset="0"/>
              </a:defRPr>
            </a:lvl1pPr>
          </a:lstStyle>
          <a:p>
            <a:pPr>
              <a:defRPr/>
            </a:pPr>
            <a:endParaRPr lang="nl-NL"/>
          </a:p>
        </p:txBody>
      </p:sp>
      <p:sp>
        <p:nvSpPr>
          <p:cNvPr id="37892" name="Rectangle 4"/>
          <p:cNvSpPr>
            <a:spLocks noGrp="1" noChangeArrowheads="1"/>
          </p:cNvSpPr>
          <p:nvPr>
            <p:ph type="ftr" sz="quarter" idx="2"/>
          </p:nvPr>
        </p:nvSpPr>
        <p:spPr bwMode="auto">
          <a:xfrm>
            <a:off x="1" y="9443661"/>
            <a:ext cx="2951162"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586" tIns="45793" rIns="91586" bIns="45793" numCol="1" anchor="b" anchorCtr="0" compatLnSpc="1">
            <a:prstTxWarp prst="textNoShape">
              <a:avLst/>
            </a:prstTxWarp>
          </a:bodyPr>
          <a:lstStyle>
            <a:lvl1pPr>
              <a:defRPr sz="1200">
                <a:latin typeface="Arial" charset="0"/>
                <a:ea typeface="ＭＳ Ｐゴシック" charset="0"/>
              </a:defRPr>
            </a:lvl1pPr>
          </a:lstStyle>
          <a:p>
            <a:pPr>
              <a:defRPr/>
            </a:pPr>
            <a:endParaRPr lang="nl-NL"/>
          </a:p>
        </p:txBody>
      </p:sp>
      <p:sp>
        <p:nvSpPr>
          <p:cNvPr id="37893" name="Rectangle 5"/>
          <p:cNvSpPr>
            <a:spLocks noGrp="1" noChangeArrowheads="1"/>
          </p:cNvSpPr>
          <p:nvPr>
            <p:ph type="sldNum" sz="quarter" idx="3"/>
          </p:nvPr>
        </p:nvSpPr>
        <p:spPr bwMode="auto">
          <a:xfrm>
            <a:off x="3857638" y="9443661"/>
            <a:ext cx="2951162"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586" tIns="45793" rIns="91586" bIns="45793" numCol="1" anchor="b" anchorCtr="0" compatLnSpc="1">
            <a:prstTxWarp prst="textNoShape">
              <a:avLst/>
            </a:prstTxWarp>
          </a:bodyPr>
          <a:lstStyle>
            <a:lvl1pPr algn="r">
              <a:defRPr sz="1200">
                <a:latin typeface="Arial" charset="0"/>
              </a:defRPr>
            </a:lvl1pPr>
          </a:lstStyle>
          <a:p>
            <a:pPr>
              <a:defRPr/>
            </a:pPr>
            <a:fld id="{3506D8FD-D09A-4036-B1A6-1FD3E82B4006}" type="slidenum">
              <a:rPr lang="nl-NL"/>
              <a:pPr>
                <a:defRPr/>
              </a:pPr>
              <a:t>‹nr.›</a:t>
            </a:fld>
            <a:endParaRPr lang="nl-NL"/>
          </a:p>
        </p:txBody>
      </p:sp>
    </p:spTree>
    <p:extLst>
      <p:ext uri="{BB962C8B-B14F-4D97-AF65-F5344CB8AC3E}">
        <p14:creationId xmlns:p14="http://schemas.microsoft.com/office/powerpoint/2010/main" val="3848753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2951162"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586" tIns="45793" rIns="91586" bIns="45793" numCol="1" anchor="t" anchorCtr="0" compatLnSpc="1">
            <a:prstTxWarp prst="textNoShape">
              <a:avLst/>
            </a:prstTxWarp>
          </a:bodyPr>
          <a:lstStyle>
            <a:lvl1pPr>
              <a:defRPr sz="1200">
                <a:latin typeface="Arial" charset="0"/>
                <a:ea typeface="ＭＳ Ｐゴシック" charset="0"/>
              </a:defRPr>
            </a:lvl1pPr>
          </a:lstStyle>
          <a:p>
            <a:pPr>
              <a:defRPr/>
            </a:pPr>
            <a:endParaRPr lang="en-US"/>
          </a:p>
        </p:txBody>
      </p:sp>
      <p:sp>
        <p:nvSpPr>
          <p:cNvPr id="5123" name="Rectangle 3"/>
          <p:cNvSpPr>
            <a:spLocks noGrp="1" noChangeArrowheads="1"/>
          </p:cNvSpPr>
          <p:nvPr>
            <p:ph type="dt" idx="1"/>
          </p:nvPr>
        </p:nvSpPr>
        <p:spPr bwMode="auto">
          <a:xfrm>
            <a:off x="3857638" y="0"/>
            <a:ext cx="2951162"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586" tIns="45793" rIns="91586" bIns="45793" numCol="1" anchor="t" anchorCtr="0" compatLnSpc="1">
            <a:prstTxWarp prst="textNoShape">
              <a:avLst/>
            </a:prstTxWarp>
          </a:bodyPr>
          <a:lstStyle>
            <a:lvl1pPr algn="r">
              <a:defRPr sz="1200">
                <a:latin typeface="Arial" charset="0"/>
                <a:ea typeface="ＭＳ Ｐゴシック"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920750" y="746125"/>
            <a:ext cx="4968875"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1038" y="4722694"/>
            <a:ext cx="5448300" cy="447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586" tIns="45793" rIns="91586" bIns="4579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1" y="9443661"/>
            <a:ext cx="2951162"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586" tIns="45793" rIns="91586" bIns="45793" numCol="1" anchor="b" anchorCtr="0" compatLnSpc="1">
            <a:prstTxWarp prst="textNoShape">
              <a:avLst/>
            </a:prstTxWarp>
          </a:bodyPr>
          <a:lstStyle>
            <a:lvl1pPr>
              <a:defRPr sz="1200">
                <a:latin typeface="Arial" charset="0"/>
                <a:ea typeface="ＭＳ Ｐゴシック" charset="0"/>
              </a:defRPr>
            </a:lvl1pPr>
          </a:lstStyle>
          <a:p>
            <a:pPr>
              <a:defRPr/>
            </a:pPr>
            <a:endParaRPr lang="en-US"/>
          </a:p>
        </p:txBody>
      </p:sp>
      <p:sp>
        <p:nvSpPr>
          <p:cNvPr id="5127" name="Rectangle 7"/>
          <p:cNvSpPr>
            <a:spLocks noGrp="1" noChangeArrowheads="1"/>
          </p:cNvSpPr>
          <p:nvPr>
            <p:ph type="sldNum" sz="quarter" idx="5"/>
          </p:nvPr>
        </p:nvSpPr>
        <p:spPr bwMode="auto">
          <a:xfrm>
            <a:off x="3857638" y="9443661"/>
            <a:ext cx="2951162"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586" tIns="45793" rIns="91586" bIns="45793" numCol="1" anchor="b" anchorCtr="0" compatLnSpc="1">
            <a:prstTxWarp prst="textNoShape">
              <a:avLst/>
            </a:prstTxWarp>
          </a:bodyPr>
          <a:lstStyle>
            <a:lvl1pPr algn="r">
              <a:defRPr sz="1200">
                <a:latin typeface="Arial" charset="0"/>
              </a:defRPr>
            </a:lvl1pPr>
          </a:lstStyle>
          <a:p>
            <a:pPr>
              <a:defRPr/>
            </a:pPr>
            <a:fld id="{208A89BB-FE16-4EDB-A2FD-0692BB01BB56}" type="slidenum">
              <a:rPr lang="en-US"/>
              <a:pPr>
                <a:defRPr/>
              </a:pPr>
              <a:t>‹nr.›</a:t>
            </a:fld>
            <a:endParaRPr lang="en-US"/>
          </a:p>
        </p:txBody>
      </p:sp>
    </p:spTree>
    <p:extLst>
      <p:ext uri="{BB962C8B-B14F-4D97-AF65-F5344CB8AC3E}">
        <p14:creationId xmlns:p14="http://schemas.microsoft.com/office/powerpoint/2010/main" val="35800303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28675"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nl-NL" smtClean="0">
              <a:latin typeface="Arial" pitchFamily="34" charset="0"/>
              <a:ea typeface="ＭＳ Ｐゴシック" pitchFamily="34" charset="-128"/>
            </a:endParaRPr>
          </a:p>
        </p:txBody>
      </p:sp>
    </p:spTree>
    <p:extLst>
      <p:ext uri="{BB962C8B-B14F-4D97-AF65-F5344CB8AC3E}">
        <p14:creationId xmlns:p14="http://schemas.microsoft.com/office/powerpoint/2010/main" val="123367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31747"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nl-NL" smtClean="0">
              <a:latin typeface="Arial" pitchFamily="34" charset="0"/>
              <a:ea typeface="ＭＳ Ｐゴシック" pitchFamily="34" charset="-128"/>
            </a:endParaRPr>
          </a:p>
        </p:txBody>
      </p:sp>
    </p:spTree>
    <p:extLst>
      <p:ext uri="{BB962C8B-B14F-4D97-AF65-F5344CB8AC3E}">
        <p14:creationId xmlns:p14="http://schemas.microsoft.com/office/powerpoint/2010/main" val="1937897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37891" name="Rectangle 3"/>
          <p:cNvSpPr>
            <a:spLocks noGrp="1" noChangeArrowheads="1"/>
          </p:cNvSpPr>
          <p:nvPr>
            <p:ph type="body" idx="1"/>
          </p:nvPr>
        </p:nvSpPr>
        <p:spPr>
          <a:xfrm>
            <a:off x="908051" y="4722694"/>
            <a:ext cx="4994275" cy="4474131"/>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nl-NL" smtClean="0">
              <a:latin typeface="Arial" pitchFamily="34" charset="0"/>
              <a:ea typeface="ＭＳ Ｐゴシック" pitchFamily="34" charset="-128"/>
            </a:endParaRPr>
          </a:p>
        </p:txBody>
      </p:sp>
    </p:spTree>
    <p:extLst>
      <p:ext uri="{BB962C8B-B14F-4D97-AF65-F5344CB8AC3E}">
        <p14:creationId xmlns:p14="http://schemas.microsoft.com/office/powerpoint/2010/main" val="1907561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38915"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nl-NL" smtClean="0">
              <a:latin typeface="Arial" pitchFamily="34" charset="0"/>
              <a:ea typeface="ＭＳ Ｐゴシック" pitchFamily="34" charset="-128"/>
            </a:endParaRPr>
          </a:p>
        </p:txBody>
      </p:sp>
    </p:spTree>
    <p:extLst>
      <p:ext uri="{BB962C8B-B14F-4D97-AF65-F5344CB8AC3E}">
        <p14:creationId xmlns:p14="http://schemas.microsoft.com/office/powerpoint/2010/main" val="2857003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39939"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nl-NL" dirty="0" smtClean="0">
                <a:latin typeface="Arial" pitchFamily="34" charset="0"/>
                <a:ea typeface="ＭＳ Ｐゴシック" pitchFamily="34" charset="-128"/>
              </a:rPr>
              <a:t>BENADRUKKEN WAT DE FINANCIELE EN PERSOONLIJK CONSEQUENTIES ZIJN VAN EEN UITKERING Participatiewet/IOAW</a:t>
            </a:r>
          </a:p>
        </p:txBody>
      </p:sp>
    </p:spTree>
    <p:extLst>
      <p:ext uri="{BB962C8B-B14F-4D97-AF65-F5344CB8AC3E}">
        <p14:creationId xmlns:p14="http://schemas.microsoft.com/office/powerpoint/2010/main" val="1295227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40963"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nl-NL" dirty="0" smtClean="0">
                <a:latin typeface="Arial" pitchFamily="34" charset="0"/>
                <a:ea typeface="ＭＳ Ｐゴシック" pitchFamily="34" charset="-128"/>
              </a:rPr>
              <a:t>BENADRUKKEN verschil</a:t>
            </a:r>
            <a:r>
              <a:rPr lang="nl-NL" baseline="0" dirty="0" smtClean="0">
                <a:latin typeface="Arial" pitchFamily="34" charset="0"/>
                <a:ea typeface="ＭＳ Ｐゴシック" pitchFamily="34" charset="-128"/>
              </a:rPr>
              <a:t> met WW</a:t>
            </a:r>
            <a:endParaRPr lang="nl-NL" dirty="0" smtClean="0">
              <a:latin typeface="Arial" pitchFamily="34" charset="0"/>
              <a:ea typeface="ＭＳ Ｐゴシック" pitchFamily="34" charset="-128"/>
            </a:endParaRPr>
          </a:p>
        </p:txBody>
      </p:sp>
    </p:spTree>
    <p:extLst>
      <p:ext uri="{BB962C8B-B14F-4D97-AF65-F5344CB8AC3E}">
        <p14:creationId xmlns:p14="http://schemas.microsoft.com/office/powerpoint/2010/main" val="157049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41987"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nl-NL" dirty="0" smtClean="0">
                <a:latin typeface="Arial" pitchFamily="34" charset="0"/>
                <a:ea typeface="ＭＳ Ｐゴシック" pitchFamily="34" charset="-128"/>
              </a:rPr>
              <a:t>BENADRUKKEN WAT DE FINANCIELE EN PERSOONLIJK CONSEQUENTIES ZIJN VAN EEN UITKERING Participatiewet/IOAW</a:t>
            </a:r>
          </a:p>
        </p:txBody>
      </p:sp>
    </p:spTree>
    <p:extLst>
      <p:ext uri="{BB962C8B-B14F-4D97-AF65-F5344CB8AC3E}">
        <p14:creationId xmlns:p14="http://schemas.microsoft.com/office/powerpoint/2010/main" val="2128470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44035"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nl-NL" smtClean="0">
                <a:latin typeface="Arial" pitchFamily="34" charset="0"/>
                <a:ea typeface="ＭＳ Ｐゴシック" pitchFamily="34" charset="-128"/>
              </a:rPr>
              <a:t>BENADRUKKEN DAT ALLE WERK PASSEND IS. ER IS GEEN KEUZE MEER EN ER KAN NIET GEWEIGERD WORDEN</a:t>
            </a:r>
          </a:p>
          <a:p>
            <a:endParaRPr lang="nl-NL" smtClean="0">
              <a:latin typeface="Arial" pitchFamily="34" charset="0"/>
              <a:ea typeface="ＭＳ Ｐゴシック" pitchFamily="34" charset="-128"/>
            </a:endParaRPr>
          </a:p>
        </p:txBody>
      </p:sp>
    </p:spTree>
    <p:extLst>
      <p:ext uri="{BB962C8B-B14F-4D97-AF65-F5344CB8AC3E}">
        <p14:creationId xmlns:p14="http://schemas.microsoft.com/office/powerpoint/2010/main" val="69993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43011"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nl-NL" smtClean="0">
              <a:latin typeface="Arial" pitchFamily="34" charset="0"/>
              <a:ea typeface="ＭＳ Ｐゴシック" pitchFamily="34" charset="-128"/>
            </a:endParaRPr>
          </a:p>
        </p:txBody>
      </p:sp>
    </p:spTree>
    <p:extLst>
      <p:ext uri="{BB962C8B-B14F-4D97-AF65-F5344CB8AC3E}">
        <p14:creationId xmlns:p14="http://schemas.microsoft.com/office/powerpoint/2010/main" val="3399287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45059"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US" smtClean="0">
                <a:latin typeface="Arial" pitchFamily="34" charset="0"/>
                <a:ea typeface="ＭＳ Ｐゴシック" pitchFamily="34" charset="-128"/>
              </a:rPr>
              <a:t>Benadruk 8 weken wacht tijd en PARTNER moet meekomen!</a:t>
            </a:r>
            <a:endParaRPr lang="nl-NL" smtClean="0">
              <a:latin typeface="Arial" pitchFamily="34" charset="0"/>
              <a:ea typeface="ＭＳ Ｐゴシック" pitchFamily="34" charset="-128"/>
            </a:endParaRPr>
          </a:p>
        </p:txBody>
      </p:sp>
    </p:spTree>
    <p:extLst>
      <p:ext uri="{BB962C8B-B14F-4D97-AF65-F5344CB8AC3E}">
        <p14:creationId xmlns:p14="http://schemas.microsoft.com/office/powerpoint/2010/main" val="2682473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46083" name="Rectangle 3"/>
          <p:cNvSpPr>
            <a:spLocks noGrp="1" noChangeArrowheads="1"/>
          </p:cNvSpPr>
          <p:nvPr>
            <p:ph type="body" idx="1"/>
          </p:nvPr>
        </p:nvSpPr>
        <p:spPr>
          <a:xfrm>
            <a:off x="908051" y="4722694"/>
            <a:ext cx="4994275" cy="4474131"/>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nl-NL" smtClean="0">
              <a:latin typeface="Arial" pitchFamily="34" charset="0"/>
              <a:ea typeface="ＭＳ Ｐゴシック" pitchFamily="34" charset="-128"/>
            </a:endParaRPr>
          </a:p>
        </p:txBody>
      </p:sp>
    </p:spTree>
    <p:extLst>
      <p:ext uri="{BB962C8B-B14F-4D97-AF65-F5344CB8AC3E}">
        <p14:creationId xmlns:p14="http://schemas.microsoft.com/office/powerpoint/2010/main" val="332888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29699"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nl-NL" dirty="0" smtClean="0">
                <a:latin typeface="Arial" pitchFamily="34" charset="0"/>
                <a:ea typeface="ＭＳ Ｐゴシック" pitchFamily="34" charset="-128"/>
              </a:rPr>
              <a:t>Waarom zijn de mensen uitgenodigd? In algemene zin aangeven wat de verwachtingen zijn van de bijeenkomst, stil staan bij de situatie (Langer zonder werk, alles geprobeerd</a:t>
            </a:r>
          </a:p>
        </p:txBody>
      </p:sp>
    </p:spTree>
    <p:extLst>
      <p:ext uri="{BB962C8B-B14F-4D97-AF65-F5344CB8AC3E}">
        <p14:creationId xmlns:p14="http://schemas.microsoft.com/office/powerpoint/2010/main" val="987811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33795"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nl-NL" dirty="0" smtClean="0">
              <a:latin typeface="Arial" pitchFamily="34" charset="0"/>
              <a:ea typeface="ＭＳ Ｐゴシック" pitchFamily="34" charset="-128"/>
            </a:endParaRPr>
          </a:p>
        </p:txBody>
      </p:sp>
    </p:spTree>
    <p:extLst>
      <p:ext uri="{BB962C8B-B14F-4D97-AF65-F5344CB8AC3E}">
        <p14:creationId xmlns:p14="http://schemas.microsoft.com/office/powerpoint/2010/main" val="3079379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33795"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nl-NL" smtClean="0">
              <a:latin typeface="Arial" pitchFamily="34" charset="0"/>
              <a:ea typeface="ＭＳ Ｐゴシック" pitchFamily="34" charset="-128"/>
            </a:endParaRPr>
          </a:p>
        </p:txBody>
      </p:sp>
    </p:spTree>
    <p:extLst>
      <p:ext uri="{BB962C8B-B14F-4D97-AF65-F5344CB8AC3E}">
        <p14:creationId xmlns:p14="http://schemas.microsoft.com/office/powerpoint/2010/main" val="1582857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jdelijke aanduiding voor dia-afbeelding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77827" name="Tijdelijke aanduiding voor notities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nSpc>
                <a:spcPct val="80000"/>
              </a:lnSpc>
            </a:pPr>
            <a:r>
              <a:rPr lang="nl-NL" sz="800" dirty="0">
                <a:latin typeface="Arial" pitchFamily="34" charset="0"/>
                <a:ea typeface="ＭＳ Ｐゴシック" pitchFamily="34" charset="-128"/>
              </a:rPr>
              <a:t>Nu je weet welke items van het cv van belang zijn bij het zoeken naar vacatures en het gevonden worden door een werkgever, kunnen we meer gericht gaan aangeven wat een kwalitatief goed cv op werk.nl nu precies is. </a:t>
            </a:r>
          </a:p>
          <a:p>
            <a:pPr>
              <a:lnSpc>
                <a:spcPct val="80000"/>
              </a:lnSpc>
            </a:pPr>
            <a:endParaRPr lang="nl-NL" sz="800" dirty="0">
              <a:latin typeface="Arial" pitchFamily="34" charset="0"/>
              <a:ea typeface="ＭＳ Ｐゴシック" pitchFamily="34" charset="-128"/>
            </a:endParaRPr>
          </a:p>
          <a:p>
            <a:pPr>
              <a:lnSpc>
                <a:spcPct val="80000"/>
              </a:lnSpc>
            </a:pPr>
            <a:r>
              <a:rPr lang="nl-NL" sz="800" dirty="0">
                <a:latin typeface="Arial" pitchFamily="34" charset="0"/>
                <a:ea typeface="ＭＳ Ｐゴシック" pitchFamily="34" charset="-128"/>
              </a:rPr>
              <a:t>Een cv dien je als WZ goed over na te denken. </a:t>
            </a:r>
          </a:p>
          <a:p>
            <a:pPr>
              <a:lnSpc>
                <a:spcPct val="80000"/>
              </a:lnSpc>
            </a:pPr>
            <a:r>
              <a:rPr lang="nl-NL" sz="800" dirty="0">
                <a:latin typeface="Arial" pitchFamily="34" charset="0"/>
                <a:ea typeface="ＭＳ Ｐゴシック" pitchFamily="34" charset="-128"/>
              </a:rPr>
              <a:t>Om goed gevonden te kunnen worden door werkgevers volgen hieronder wat tips: </a:t>
            </a:r>
          </a:p>
          <a:p>
            <a:pPr>
              <a:lnSpc>
                <a:spcPct val="80000"/>
              </a:lnSpc>
            </a:pPr>
            <a:endParaRPr lang="nl-NL" sz="800" dirty="0">
              <a:latin typeface="Arial" pitchFamily="34" charset="0"/>
              <a:ea typeface="ＭＳ Ｐゴシック" pitchFamily="34" charset="-128"/>
            </a:endParaRPr>
          </a:p>
          <a:p>
            <a:pPr>
              <a:lnSpc>
                <a:spcPct val="80000"/>
              </a:lnSpc>
            </a:pPr>
            <a:r>
              <a:rPr lang="nl-NL" sz="800" dirty="0">
                <a:latin typeface="Arial" pitchFamily="34" charset="0"/>
                <a:ea typeface="ＭＳ Ｐゴシック" pitchFamily="34" charset="-128"/>
              </a:rPr>
              <a:t>Werkgevers zoeken in 96% van de gevallen op een </a:t>
            </a:r>
            <a:r>
              <a:rPr lang="nl-NL" sz="800" b="1" dirty="0">
                <a:latin typeface="Arial" pitchFamily="34" charset="0"/>
                <a:ea typeface="ＭＳ Ｐゴシック" pitchFamily="34" charset="-128"/>
              </a:rPr>
              <a:t>beroep</a:t>
            </a:r>
            <a:r>
              <a:rPr lang="nl-NL" sz="800" dirty="0">
                <a:latin typeface="Arial" pitchFamily="34" charset="0"/>
                <a:ea typeface="ＭＳ Ｐゴシック" pitchFamily="34" charset="-128"/>
              </a:rPr>
              <a:t>snaam. Om te zorgen dat je goed wordt gevonden kun je je beroep het beste terug laten komen in de titel, functie en functieomschrijving.</a:t>
            </a:r>
            <a:endParaRPr lang="nl-NL" sz="800" b="1" dirty="0">
              <a:latin typeface="Arial" pitchFamily="34" charset="0"/>
              <a:ea typeface="ＭＳ Ｐゴシック" pitchFamily="34" charset="-128"/>
            </a:endParaRPr>
          </a:p>
          <a:p>
            <a:pPr>
              <a:lnSpc>
                <a:spcPct val="80000"/>
              </a:lnSpc>
            </a:pPr>
            <a:r>
              <a:rPr lang="nl-NL" sz="800" b="1" dirty="0">
                <a:latin typeface="Arial" pitchFamily="34" charset="0"/>
                <a:ea typeface="ＭＳ Ｐゴシック" pitchFamily="34" charset="-128"/>
              </a:rPr>
              <a:t>Titel</a:t>
            </a:r>
            <a:endParaRPr lang="nl-NL" sz="800" dirty="0">
              <a:latin typeface="Arial" pitchFamily="34" charset="0"/>
              <a:ea typeface="ＭＳ Ｐゴシック" pitchFamily="34" charset="-128"/>
            </a:endParaRPr>
          </a:p>
          <a:p>
            <a:pPr>
              <a:lnSpc>
                <a:spcPct val="80000"/>
              </a:lnSpc>
            </a:pPr>
            <a:r>
              <a:rPr lang="nl-NL" sz="800" dirty="0">
                <a:latin typeface="Arial" pitchFamily="34" charset="0"/>
                <a:ea typeface="ＭＳ Ｐゴシック" pitchFamily="34" charset="-128"/>
              </a:rPr>
              <a:t>Dit is het dikgedrukte deel boven het CV. We zien dat mensen daar vaak CV, of hun eigen naam invullen. Niet doen! Tenzij je denkt dat werkgevers specifiek op zoek zijn naar jou, Joep Jansen, kun je hier beter invullen waar ze naar zoeken. Het beroep waarin je naar werk zoekt bijvoorbeeld. Wel kun je erover denken er wat extra's bij te doen. "Zeer ervaren boekhouder" bijvoorbeeld.</a:t>
            </a:r>
            <a:endParaRPr lang="nl-NL" sz="800" b="1" dirty="0">
              <a:latin typeface="Arial" pitchFamily="34" charset="0"/>
              <a:ea typeface="ＭＳ Ｐゴシック" pitchFamily="34" charset="-128"/>
            </a:endParaRPr>
          </a:p>
          <a:p>
            <a:pPr>
              <a:lnSpc>
                <a:spcPct val="80000"/>
              </a:lnSpc>
            </a:pPr>
            <a:r>
              <a:rPr lang="nl-NL" sz="800" b="1" dirty="0">
                <a:latin typeface="Arial" pitchFamily="34" charset="0"/>
                <a:ea typeface="ＭＳ Ｐゴシック" pitchFamily="34" charset="-128"/>
              </a:rPr>
              <a:t>Functie </a:t>
            </a:r>
            <a:endParaRPr lang="nl-NL" sz="800" dirty="0">
              <a:latin typeface="Arial" pitchFamily="34" charset="0"/>
              <a:ea typeface="ＭＳ Ｐゴシック" pitchFamily="34" charset="-128"/>
            </a:endParaRPr>
          </a:p>
          <a:p>
            <a:pPr>
              <a:lnSpc>
                <a:spcPct val="80000"/>
              </a:lnSpc>
            </a:pPr>
            <a:r>
              <a:rPr lang="nl-NL" sz="800" dirty="0">
                <a:latin typeface="Arial" pitchFamily="34" charset="0"/>
                <a:ea typeface="ＭＳ Ｐゴシック" pitchFamily="34" charset="-128"/>
              </a:rPr>
              <a:t>Dit veld is een van de meest belangrijke criteria bij het zoeken. Zorg dat je het goede of meest gelijkende beroep hebt gekozen. Dit beroep gaat voor een groot deel bepalen hoe je wordt gevonden. Gebruik ook de "scholing en beroep" informatiepagina's op werk.nl als je er niet uitkomt.</a:t>
            </a:r>
            <a:endParaRPr lang="nl-NL" sz="800" b="1" dirty="0">
              <a:latin typeface="Arial" pitchFamily="34" charset="0"/>
              <a:ea typeface="ＭＳ Ｐゴシック" pitchFamily="34" charset="-128"/>
            </a:endParaRPr>
          </a:p>
          <a:p>
            <a:pPr>
              <a:lnSpc>
                <a:spcPct val="80000"/>
              </a:lnSpc>
            </a:pPr>
            <a:r>
              <a:rPr lang="nl-NL" sz="800" b="1" dirty="0">
                <a:latin typeface="Arial" pitchFamily="34" charset="0"/>
                <a:ea typeface="ＭＳ Ｐゴシック" pitchFamily="34" charset="-128"/>
              </a:rPr>
              <a:t>Eigen omschrijving</a:t>
            </a:r>
            <a:endParaRPr lang="nl-NL" sz="800" dirty="0">
              <a:latin typeface="Arial" pitchFamily="34" charset="0"/>
              <a:ea typeface="ＭＳ Ｐゴシック" pitchFamily="34" charset="-128"/>
            </a:endParaRPr>
          </a:p>
          <a:p>
            <a:pPr>
              <a:lnSpc>
                <a:spcPct val="80000"/>
              </a:lnSpc>
            </a:pPr>
            <a:r>
              <a:rPr lang="nl-NL" sz="800" dirty="0">
                <a:latin typeface="Arial" pitchFamily="34" charset="0"/>
                <a:ea typeface="ＭＳ Ｐゴシック" pitchFamily="34" charset="-128"/>
              </a:rPr>
              <a:t>Hiervoor geldt hetzelfde als bij beroep: omdat de meeste werkgevers zoeken naar en beroepsnaam, moet je hier ook een goede beroepsnaam invoeren. </a:t>
            </a:r>
          </a:p>
          <a:p>
            <a:pPr>
              <a:lnSpc>
                <a:spcPct val="80000"/>
              </a:lnSpc>
            </a:pPr>
            <a:endParaRPr lang="nl-NL" sz="800" dirty="0">
              <a:latin typeface="Arial" pitchFamily="34" charset="0"/>
              <a:ea typeface="ＭＳ Ｐゴシック" pitchFamily="34" charset="-128"/>
            </a:endParaRPr>
          </a:p>
          <a:p>
            <a:pPr>
              <a:lnSpc>
                <a:spcPct val="80000"/>
              </a:lnSpc>
            </a:pPr>
            <a:r>
              <a:rPr lang="nl-NL" sz="800" dirty="0">
                <a:latin typeface="Arial" pitchFamily="34" charset="0"/>
                <a:ea typeface="ＭＳ Ｐゴシック" pitchFamily="34" charset="-128"/>
              </a:rPr>
              <a:t>Daarnaast zijn andere criteria van belang:</a:t>
            </a:r>
            <a:endParaRPr lang="nl-NL" sz="800" b="1" dirty="0">
              <a:latin typeface="Arial" pitchFamily="34" charset="0"/>
              <a:ea typeface="ＭＳ Ｐゴシック" pitchFamily="34" charset="-128"/>
            </a:endParaRPr>
          </a:p>
          <a:p>
            <a:pPr>
              <a:lnSpc>
                <a:spcPct val="80000"/>
              </a:lnSpc>
            </a:pPr>
            <a:r>
              <a:rPr lang="nl-NL" sz="800" b="1" dirty="0">
                <a:latin typeface="Arial" pitchFamily="34" charset="0"/>
                <a:ea typeface="ＭＳ Ｐゴシック" pitchFamily="34" charset="-128"/>
              </a:rPr>
              <a:t>Reisafstand</a:t>
            </a:r>
            <a:endParaRPr lang="nl-NL" sz="800" dirty="0">
              <a:latin typeface="Arial" pitchFamily="34" charset="0"/>
              <a:ea typeface="ＭＳ Ｐゴシック" pitchFamily="34" charset="-128"/>
            </a:endParaRPr>
          </a:p>
          <a:p>
            <a:pPr>
              <a:lnSpc>
                <a:spcPct val="80000"/>
              </a:lnSpc>
            </a:pPr>
            <a:r>
              <a:rPr lang="nl-NL" sz="800" dirty="0">
                <a:latin typeface="Arial" pitchFamily="34" charset="0"/>
                <a:ea typeface="ＭＳ Ｐゴシック" pitchFamily="34" charset="-128"/>
              </a:rPr>
              <a:t>Natuurlijk wil iedereen met de fiets naar zijn werk kunnen. Maar in de praktijk wordt een reisafstand van 60 km heel normaal gevonden op de arbeidsmarkt. Beperk jezelf niet door 5 km reisafstand in je cv op te geven. Werkgevers buiten die zoekstraal van 5 km gaan je niet vinden. </a:t>
            </a:r>
            <a:endParaRPr lang="nl-NL" sz="800" b="1" dirty="0">
              <a:latin typeface="Arial" pitchFamily="34" charset="0"/>
              <a:ea typeface="ＭＳ Ｐゴシック" pitchFamily="34" charset="-128"/>
            </a:endParaRPr>
          </a:p>
          <a:p>
            <a:pPr>
              <a:lnSpc>
                <a:spcPct val="80000"/>
              </a:lnSpc>
            </a:pPr>
            <a:r>
              <a:rPr lang="nl-NL" sz="800" b="1" dirty="0">
                <a:latin typeface="Arial" pitchFamily="34" charset="0"/>
                <a:ea typeface="ＭＳ Ｐゴシック" pitchFamily="34" charset="-128"/>
              </a:rPr>
              <a:t>Persoonlijke presentatie</a:t>
            </a:r>
            <a:endParaRPr lang="nl-NL" sz="800" dirty="0">
              <a:latin typeface="Arial" pitchFamily="34" charset="0"/>
              <a:ea typeface="ＭＳ Ｐゴシック" pitchFamily="34" charset="-128"/>
            </a:endParaRPr>
          </a:p>
          <a:p>
            <a:pPr>
              <a:lnSpc>
                <a:spcPct val="80000"/>
              </a:lnSpc>
            </a:pPr>
            <a:r>
              <a:rPr lang="nl-NL" sz="800" dirty="0">
                <a:latin typeface="Arial" pitchFamily="34" charset="0"/>
                <a:ea typeface="ＭＳ Ｐゴシック" pitchFamily="34" charset="-128"/>
              </a:rPr>
              <a:t>Als een werkgever zoekt met een trefwoord, wordt ook je persoonlijke presentatie doorzocht. Het is verstandig om ook hier ergens je beroep in te vullen omdat werkgevers nu eenmaal graag op beroep zoeken.</a:t>
            </a:r>
            <a:endParaRPr lang="nl-NL" sz="800" b="1" dirty="0">
              <a:latin typeface="Arial" pitchFamily="34" charset="0"/>
              <a:ea typeface="ＭＳ Ｐゴシック" pitchFamily="34" charset="-128"/>
            </a:endParaRPr>
          </a:p>
          <a:p>
            <a:pPr>
              <a:lnSpc>
                <a:spcPct val="80000"/>
              </a:lnSpc>
            </a:pPr>
            <a:r>
              <a:rPr lang="nl-NL" sz="800" b="1" dirty="0">
                <a:latin typeface="Arial" pitchFamily="34" charset="0"/>
                <a:ea typeface="ＭＳ Ｐゴシック" pitchFamily="34" charset="-128"/>
              </a:rPr>
              <a:t>Uren per week</a:t>
            </a:r>
            <a:endParaRPr lang="nl-NL" sz="800" dirty="0">
              <a:latin typeface="Arial" pitchFamily="34" charset="0"/>
              <a:ea typeface="ＭＳ Ｐゴシック" pitchFamily="34" charset="-128"/>
            </a:endParaRPr>
          </a:p>
          <a:p>
            <a:pPr>
              <a:lnSpc>
                <a:spcPct val="80000"/>
              </a:lnSpc>
            </a:pPr>
            <a:r>
              <a:rPr lang="nl-NL" sz="800" dirty="0">
                <a:latin typeface="Arial" pitchFamily="34" charset="0"/>
                <a:ea typeface="ＭＳ Ｐゴシック" pitchFamily="34" charset="-128"/>
              </a:rPr>
              <a:t>Vaak zien we dat mensen hier het gewenste aantal uren in zetten. Minimaal 36 en maximaal 36, omdat je 36 uur wilt werken. Maar zo beperkt je jezelf. Ga er wat omheen zitten. minimaal 34 en maximaal 38. Zo wordt je beter gevonden en uren per week is vaak ook nog wel onderhandelbaar bij een sollicitatie.</a:t>
            </a:r>
            <a:endParaRPr lang="nl-NL" sz="800" b="1" dirty="0">
              <a:latin typeface="Arial" pitchFamily="34" charset="0"/>
              <a:ea typeface="ＭＳ Ｐゴシック" pitchFamily="34" charset="-128"/>
            </a:endParaRPr>
          </a:p>
          <a:p>
            <a:pPr>
              <a:lnSpc>
                <a:spcPct val="80000"/>
              </a:lnSpc>
            </a:pPr>
            <a:r>
              <a:rPr lang="nl-NL" sz="800" b="1" dirty="0">
                <a:latin typeface="Arial" pitchFamily="34" charset="0"/>
                <a:ea typeface="ＭＳ Ｐゴシック" pitchFamily="34" charset="-128"/>
              </a:rPr>
              <a:t>Indicatie ‘wisselende werklocatie’</a:t>
            </a:r>
            <a:endParaRPr lang="nl-NL" sz="800" dirty="0">
              <a:latin typeface="Arial" pitchFamily="34" charset="0"/>
              <a:ea typeface="ＭＳ Ｐゴシック" pitchFamily="34" charset="-128"/>
            </a:endParaRPr>
          </a:p>
          <a:p>
            <a:pPr>
              <a:lnSpc>
                <a:spcPct val="80000"/>
              </a:lnSpc>
            </a:pPr>
            <a:r>
              <a:rPr lang="nl-NL" sz="800" dirty="0">
                <a:latin typeface="Arial" pitchFamily="34" charset="0"/>
                <a:ea typeface="ＭＳ Ｐゴシック" pitchFamily="34" charset="-128"/>
              </a:rPr>
              <a:t>Ongeveer een derde van de werkgevers op werk.nl heeft geen echt vaste standplaats. Als je er voor openstaat, levert deze optie dus veel extra resultaten op.</a:t>
            </a:r>
          </a:p>
          <a:p>
            <a:pPr>
              <a:lnSpc>
                <a:spcPct val="80000"/>
              </a:lnSpc>
            </a:pPr>
            <a:r>
              <a:rPr lang="en-US" sz="800" b="1" dirty="0" err="1">
                <a:latin typeface="Arial" pitchFamily="34" charset="0"/>
                <a:ea typeface="ＭＳ Ｐゴシック" pitchFamily="34" charset="-128"/>
              </a:rPr>
              <a:t>Opleiding</a:t>
            </a:r>
            <a:endParaRPr lang="en-US" sz="800" b="1" dirty="0">
              <a:latin typeface="Arial" pitchFamily="34" charset="0"/>
              <a:ea typeface="ＭＳ Ｐゴシック" pitchFamily="34" charset="-128"/>
            </a:endParaRPr>
          </a:p>
          <a:p>
            <a:pPr>
              <a:lnSpc>
                <a:spcPct val="80000"/>
              </a:lnSpc>
            </a:pPr>
            <a:r>
              <a:rPr lang="en-US" sz="800" dirty="0" err="1">
                <a:latin typeface="Arial" pitchFamily="34" charset="0"/>
                <a:ea typeface="ＭＳ Ｐゴシック" pitchFamily="34" charset="-128"/>
              </a:rPr>
              <a:t>Wanneer</a:t>
            </a:r>
            <a:r>
              <a:rPr lang="en-US" sz="800" dirty="0">
                <a:latin typeface="Arial" pitchFamily="34" charset="0"/>
                <a:ea typeface="ＭＳ Ｐゴシック" pitchFamily="34" charset="-128"/>
              </a:rPr>
              <a:t> </a:t>
            </a:r>
            <a:r>
              <a:rPr lang="en-US" sz="800" dirty="0" err="1">
                <a:latin typeface="Arial" pitchFamily="34" charset="0"/>
                <a:ea typeface="ＭＳ Ｐゴシック" pitchFamily="34" charset="-128"/>
              </a:rPr>
              <a:t>een</a:t>
            </a:r>
            <a:r>
              <a:rPr lang="en-US" sz="800" dirty="0">
                <a:latin typeface="Arial" pitchFamily="34" charset="0"/>
                <a:ea typeface="ＭＳ Ｐゴシック" pitchFamily="34" charset="-128"/>
              </a:rPr>
              <a:t> </a:t>
            </a:r>
            <a:r>
              <a:rPr lang="en-US" sz="800" dirty="0" err="1">
                <a:latin typeface="Arial" pitchFamily="34" charset="0"/>
                <a:ea typeface="ＭＳ Ｐゴシック" pitchFamily="34" charset="-128"/>
              </a:rPr>
              <a:t>werkgever</a:t>
            </a:r>
            <a:r>
              <a:rPr lang="en-US" sz="800" dirty="0">
                <a:latin typeface="Arial" pitchFamily="34" charset="0"/>
                <a:ea typeface="ＭＳ Ｐゴシック" pitchFamily="34" charset="-128"/>
              </a:rPr>
              <a:t> </a:t>
            </a:r>
            <a:r>
              <a:rPr lang="en-US" sz="800" dirty="0" err="1">
                <a:latin typeface="Arial" pitchFamily="34" charset="0"/>
                <a:ea typeface="ＭＳ Ｐゴシック" pitchFamily="34" charset="-128"/>
              </a:rPr>
              <a:t>een</a:t>
            </a:r>
            <a:r>
              <a:rPr lang="en-US" sz="800" dirty="0">
                <a:latin typeface="Arial" pitchFamily="34" charset="0"/>
                <a:ea typeface="ＭＳ Ｐゴシック" pitchFamily="34" charset="-128"/>
              </a:rPr>
              <a:t> </a:t>
            </a:r>
            <a:r>
              <a:rPr lang="en-US" sz="800" dirty="0" err="1">
                <a:latin typeface="Arial" pitchFamily="34" charset="0"/>
                <a:ea typeface="ＭＳ Ｐゴシック" pitchFamily="34" charset="-128"/>
              </a:rPr>
              <a:t>vacature</a:t>
            </a:r>
            <a:r>
              <a:rPr lang="en-US" sz="800" dirty="0">
                <a:latin typeface="Arial" pitchFamily="34" charset="0"/>
                <a:ea typeface="ＭＳ Ｐゴシック" pitchFamily="34" charset="-128"/>
              </a:rPr>
              <a:t> </a:t>
            </a:r>
            <a:r>
              <a:rPr lang="en-US" sz="800" dirty="0" err="1">
                <a:latin typeface="Arial" pitchFamily="34" charset="0"/>
                <a:ea typeface="ＭＳ Ｐゴシック" pitchFamily="34" charset="-128"/>
              </a:rPr>
              <a:t>plaatst</a:t>
            </a:r>
            <a:r>
              <a:rPr lang="en-US" sz="800" dirty="0">
                <a:latin typeface="Arial" pitchFamily="34" charset="0"/>
                <a:ea typeface="ＭＳ Ｐゴシック" pitchFamily="34" charset="-128"/>
              </a:rPr>
              <a:t> en de e-</a:t>
            </a:r>
            <a:r>
              <a:rPr lang="en-US" sz="800" dirty="0" err="1">
                <a:latin typeface="Arial" pitchFamily="34" charset="0"/>
                <a:ea typeface="ＭＳ Ｐゴシック" pitchFamily="34" charset="-128"/>
              </a:rPr>
              <a:t>mailservice</a:t>
            </a:r>
            <a:r>
              <a:rPr lang="en-US" sz="800" dirty="0">
                <a:latin typeface="Arial" pitchFamily="34" charset="0"/>
                <a:ea typeface="ＭＳ Ｐゴシック" pitchFamily="34" charset="-128"/>
              </a:rPr>
              <a:t> </a:t>
            </a:r>
            <a:r>
              <a:rPr lang="en-US" sz="800" dirty="0" err="1">
                <a:latin typeface="Arial" pitchFamily="34" charset="0"/>
                <a:ea typeface="ＭＳ Ｐゴシック" pitchFamily="34" charset="-128"/>
              </a:rPr>
              <a:t>daarvoor</a:t>
            </a:r>
            <a:r>
              <a:rPr lang="en-US" sz="800" dirty="0">
                <a:latin typeface="Arial" pitchFamily="34" charset="0"/>
                <a:ea typeface="ＭＳ Ｐゴシック" pitchFamily="34" charset="-128"/>
              </a:rPr>
              <a:t> </a:t>
            </a:r>
            <a:r>
              <a:rPr lang="en-US" sz="800" dirty="0" err="1">
                <a:latin typeface="Arial" pitchFamily="34" charset="0"/>
                <a:ea typeface="ＭＳ Ｐゴシック" pitchFamily="34" charset="-128"/>
              </a:rPr>
              <a:t>gebruikt</a:t>
            </a:r>
            <a:r>
              <a:rPr lang="en-US" sz="800" dirty="0">
                <a:latin typeface="Arial" pitchFamily="34" charset="0"/>
                <a:ea typeface="ＭＳ Ｐゴシック" pitchFamily="34" charset="-128"/>
              </a:rPr>
              <a:t>, </a:t>
            </a:r>
            <a:r>
              <a:rPr lang="en-US" sz="800" dirty="0" err="1">
                <a:latin typeface="Arial" pitchFamily="34" charset="0"/>
                <a:ea typeface="ＭＳ Ｐゴシック" pitchFamily="34" charset="-128"/>
              </a:rPr>
              <a:t>krijgt</a:t>
            </a:r>
            <a:r>
              <a:rPr lang="en-US" sz="800" dirty="0">
                <a:latin typeface="Arial" pitchFamily="34" charset="0"/>
                <a:ea typeface="ＭＳ Ｐゴシック" pitchFamily="34" charset="-128"/>
              </a:rPr>
              <a:t> de </a:t>
            </a:r>
            <a:r>
              <a:rPr lang="en-US" sz="800" dirty="0" err="1">
                <a:latin typeface="Arial" pitchFamily="34" charset="0"/>
                <a:ea typeface="ＭＳ Ｐゴシック" pitchFamily="34" charset="-128"/>
              </a:rPr>
              <a:t>werkgever</a:t>
            </a:r>
            <a:r>
              <a:rPr lang="en-US" sz="800" dirty="0">
                <a:latin typeface="Arial" pitchFamily="34" charset="0"/>
                <a:ea typeface="ＭＳ Ｐゴシック" pitchFamily="34" charset="-128"/>
              </a:rPr>
              <a:t> </a:t>
            </a:r>
            <a:r>
              <a:rPr lang="en-US" sz="800" dirty="0" err="1">
                <a:latin typeface="Arial" pitchFamily="34" charset="0"/>
                <a:ea typeface="ＭＳ Ｐゴシック" pitchFamily="34" charset="-128"/>
              </a:rPr>
              <a:t>cv’s</a:t>
            </a:r>
            <a:r>
              <a:rPr lang="en-US" sz="800" dirty="0">
                <a:latin typeface="Arial" pitchFamily="34" charset="0"/>
                <a:ea typeface="ＭＳ Ｐゴシック" pitchFamily="34" charset="-128"/>
              </a:rPr>
              <a:t> </a:t>
            </a:r>
            <a:r>
              <a:rPr lang="en-US" sz="800" dirty="0" err="1">
                <a:latin typeface="Arial" pitchFamily="34" charset="0"/>
                <a:ea typeface="ＭＳ Ｐゴシック" pitchFamily="34" charset="-128"/>
              </a:rPr>
              <a:t>aangeboden</a:t>
            </a:r>
            <a:r>
              <a:rPr lang="en-US" sz="800" dirty="0">
                <a:latin typeface="Arial" pitchFamily="34" charset="0"/>
                <a:ea typeface="ＭＳ Ｐゴシック" pitchFamily="34" charset="-128"/>
              </a:rPr>
              <a:t> </a:t>
            </a:r>
            <a:r>
              <a:rPr lang="en-US" sz="800" dirty="0" err="1">
                <a:latin typeface="Arial" pitchFamily="34" charset="0"/>
                <a:ea typeface="ＭＳ Ｐゴシック" pitchFamily="34" charset="-128"/>
              </a:rPr>
              <a:t>waarbij</a:t>
            </a:r>
            <a:r>
              <a:rPr lang="en-US" sz="800" dirty="0">
                <a:latin typeface="Arial" pitchFamily="34" charset="0"/>
                <a:ea typeface="ＭＳ Ｐゴシック" pitchFamily="34" charset="-128"/>
              </a:rPr>
              <a:t> het </a:t>
            </a:r>
            <a:r>
              <a:rPr lang="en-US" sz="800" dirty="0" err="1">
                <a:latin typeface="Arial" pitchFamily="34" charset="0"/>
                <a:ea typeface="ＭＳ Ｐゴシック" pitchFamily="34" charset="-128"/>
              </a:rPr>
              <a:t>gevraagde</a:t>
            </a:r>
            <a:r>
              <a:rPr lang="en-US" sz="800" dirty="0">
                <a:latin typeface="Arial" pitchFamily="34" charset="0"/>
                <a:ea typeface="ＭＳ Ｐゴシック" pitchFamily="34" charset="-128"/>
              </a:rPr>
              <a:t> </a:t>
            </a:r>
            <a:r>
              <a:rPr lang="en-US" sz="800" dirty="0" err="1">
                <a:latin typeface="Arial" pitchFamily="34" charset="0"/>
                <a:ea typeface="ＭＳ Ｐゴシック" pitchFamily="34" charset="-128"/>
              </a:rPr>
              <a:t>opleidingsniveau</a:t>
            </a:r>
            <a:r>
              <a:rPr lang="en-US" sz="800" dirty="0">
                <a:latin typeface="Arial" pitchFamily="34" charset="0"/>
                <a:ea typeface="ＭＳ Ｐゴシック" pitchFamily="34" charset="-128"/>
              </a:rPr>
              <a:t> </a:t>
            </a:r>
            <a:r>
              <a:rPr lang="en-US" sz="800" dirty="0" err="1">
                <a:latin typeface="Arial" pitchFamily="34" charset="0"/>
                <a:ea typeface="ＭＳ Ｐゴシック" pitchFamily="34" charset="-128"/>
              </a:rPr>
              <a:t>wordt</a:t>
            </a:r>
            <a:r>
              <a:rPr lang="en-US" sz="800" dirty="0">
                <a:latin typeface="Arial" pitchFamily="34" charset="0"/>
                <a:ea typeface="ＭＳ Ｐゴシック" pitchFamily="34" charset="-128"/>
              </a:rPr>
              <a:t> </a:t>
            </a:r>
            <a:r>
              <a:rPr lang="en-US" sz="800" dirty="0" err="1">
                <a:latin typeface="Arial" pitchFamily="34" charset="0"/>
                <a:ea typeface="ＭＳ Ｐゴシック" pitchFamily="34" charset="-128"/>
              </a:rPr>
              <a:t>meegenomen</a:t>
            </a:r>
            <a:r>
              <a:rPr lang="en-US" sz="800" dirty="0">
                <a:latin typeface="Arial" pitchFamily="34" charset="0"/>
                <a:ea typeface="ＭＳ Ｐゴシック" pitchFamily="34" charset="-128"/>
              </a:rPr>
              <a:t>. </a:t>
            </a:r>
            <a:r>
              <a:rPr lang="en-US" sz="800" dirty="0" err="1">
                <a:latin typeface="Arial" pitchFamily="34" charset="0"/>
                <a:ea typeface="ＭＳ Ｐゴシック" pitchFamily="34" charset="-128"/>
              </a:rPr>
              <a:t>Dit</a:t>
            </a:r>
            <a:r>
              <a:rPr lang="en-US" sz="800" dirty="0">
                <a:latin typeface="Arial" pitchFamily="34" charset="0"/>
                <a:ea typeface="ＭＳ Ｐゴシック" pitchFamily="34" charset="-128"/>
              </a:rPr>
              <a:t> </a:t>
            </a:r>
            <a:r>
              <a:rPr lang="en-US" sz="800" dirty="0" err="1">
                <a:latin typeface="Arial" pitchFamily="34" charset="0"/>
                <a:ea typeface="ＭＳ Ｐゴシック" pitchFamily="34" charset="-128"/>
              </a:rPr>
              <a:t>wordt</a:t>
            </a:r>
            <a:r>
              <a:rPr lang="en-US" sz="800" dirty="0">
                <a:latin typeface="Arial" pitchFamily="34" charset="0"/>
                <a:ea typeface="ＭＳ Ｐゴシック" pitchFamily="34" charset="-128"/>
              </a:rPr>
              <a:t> </a:t>
            </a:r>
            <a:r>
              <a:rPr lang="en-US" sz="800" dirty="0" err="1">
                <a:latin typeface="Arial" pitchFamily="34" charset="0"/>
                <a:ea typeface="ＭＳ Ｐゴシック" pitchFamily="34" charset="-128"/>
              </a:rPr>
              <a:t>afgeleid</a:t>
            </a:r>
            <a:r>
              <a:rPr lang="en-US" sz="800" dirty="0">
                <a:latin typeface="Arial" pitchFamily="34" charset="0"/>
                <a:ea typeface="ＭＳ Ｐゴシック" pitchFamily="34" charset="-128"/>
              </a:rPr>
              <a:t> van </a:t>
            </a:r>
            <a:r>
              <a:rPr lang="en-US" sz="800" dirty="0" err="1">
                <a:latin typeface="Arial" pitchFamily="34" charset="0"/>
                <a:ea typeface="ＭＳ Ｐゴシック" pitchFamily="34" charset="-128"/>
              </a:rPr>
              <a:t>jouw</a:t>
            </a:r>
            <a:r>
              <a:rPr lang="en-US" sz="800" dirty="0">
                <a:latin typeface="Arial" pitchFamily="34" charset="0"/>
                <a:ea typeface="ＭＳ Ｐゴシック" pitchFamily="34" charset="-128"/>
              </a:rPr>
              <a:t> </a:t>
            </a:r>
            <a:r>
              <a:rPr lang="en-US" sz="800" dirty="0" err="1">
                <a:latin typeface="Arial" pitchFamily="34" charset="0"/>
                <a:ea typeface="ＭＳ Ｐゴシック" pitchFamily="34" charset="-128"/>
              </a:rPr>
              <a:t>ingevoerde</a:t>
            </a:r>
            <a:r>
              <a:rPr lang="en-US" sz="800" dirty="0">
                <a:latin typeface="Arial" pitchFamily="34" charset="0"/>
                <a:ea typeface="ＭＳ Ｐゴシック" pitchFamily="34" charset="-128"/>
              </a:rPr>
              <a:t> </a:t>
            </a:r>
            <a:r>
              <a:rPr lang="en-US" sz="800" dirty="0" err="1">
                <a:latin typeface="Arial" pitchFamily="34" charset="0"/>
                <a:ea typeface="ＭＳ Ｐゴシック" pitchFamily="34" charset="-128"/>
              </a:rPr>
              <a:t>opleiding</a:t>
            </a:r>
            <a:r>
              <a:rPr lang="en-US" sz="800" dirty="0">
                <a:latin typeface="Arial" pitchFamily="34" charset="0"/>
                <a:ea typeface="ＭＳ Ｐゴシック" pitchFamily="34" charset="-128"/>
              </a:rPr>
              <a:t>(en). </a:t>
            </a:r>
            <a:r>
              <a:rPr lang="en-US" sz="800" dirty="0" err="1">
                <a:latin typeface="Arial" pitchFamily="34" charset="0"/>
                <a:ea typeface="ＭＳ Ｐゴシック" pitchFamily="34" charset="-128"/>
              </a:rPr>
              <a:t>Vul</a:t>
            </a:r>
            <a:r>
              <a:rPr lang="en-US" sz="800" dirty="0">
                <a:latin typeface="Arial" pitchFamily="34" charset="0"/>
                <a:ea typeface="ＭＳ Ｐゴシック" pitchFamily="34" charset="-128"/>
              </a:rPr>
              <a:t> </a:t>
            </a:r>
            <a:r>
              <a:rPr lang="en-US" sz="800" dirty="0" err="1">
                <a:latin typeface="Arial" pitchFamily="34" charset="0"/>
                <a:ea typeface="ＭＳ Ｐゴシック" pitchFamily="34" charset="-128"/>
              </a:rPr>
              <a:t>daarom</a:t>
            </a:r>
            <a:r>
              <a:rPr lang="en-US" sz="800" dirty="0">
                <a:latin typeface="Arial" pitchFamily="34" charset="0"/>
                <a:ea typeface="ＭＳ Ｐゴシック" pitchFamily="34" charset="-128"/>
              </a:rPr>
              <a:t> </a:t>
            </a:r>
            <a:r>
              <a:rPr lang="en-US" sz="800" dirty="0" err="1">
                <a:latin typeface="Arial" pitchFamily="34" charset="0"/>
                <a:ea typeface="ＭＳ Ｐゴシック" pitchFamily="34" charset="-128"/>
              </a:rPr>
              <a:t>altijd</a:t>
            </a:r>
            <a:r>
              <a:rPr lang="en-US" sz="800" dirty="0">
                <a:latin typeface="Arial" pitchFamily="34" charset="0"/>
                <a:ea typeface="ＭＳ Ｐゴシック" pitchFamily="34" charset="-128"/>
              </a:rPr>
              <a:t> </a:t>
            </a:r>
            <a:r>
              <a:rPr lang="en-US" sz="800" dirty="0" err="1">
                <a:latin typeface="Arial" pitchFamily="34" charset="0"/>
                <a:ea typeface="ＭＳ Ｐゴシック" pitchFamily="34" charset="-128"/>
              </a:rPr>
              <a:t>netjes</a:t>
            </a:r>
            <a:r>
              <a:rPr lang="en-US" sz="800" dirty="0">
                <a:latin typeface="Arial" pitchFamily="34" charset="0"/>
                <a:ea typeface="ＭＳ Ｐゴシック" pitchFamily="34" charset="-128"/>
              </a:rPr>
              <a:t> al je </a:t>
            </a:r>
            <a:r>
              <a:rPr lang="en-US" sz="800" dirty="0" err="1">
                <a:latin typeface="Arial" pitchFamily="34" charset="0"/>
                <a:ea typeface="ＭＳ Ｐゴシック" pitchFamily="34" charset="-128"/>
              </a:rPr>
              <a:t>opleidingen</a:t>
            </a:r>
            <a:r>
              <a:rPr lang="en-US" sz="800" dirty="0">
                <a:latin typeface="Arial" pitchFamily="34" charset="0"/>
                <a:ea typeface="ＭＳ Ｐゴシック" pitchFamily="34" charset="-128"/>
              </a:rPr>
              <a:t> in.</a:t>
            </a:r>
            <a:endParaRPr lang="en-US" sz="800" b="1" dirty="0">
              <a:latin typeface="Arial" pitchFamily="34" charset="0"/>
              <a:ea typeface="ＭＳ Ｐゴシック" pitchFamily="34" charset="-128"/>
            </a:endParaRPr>
          </a:p>
          <a:p>
            <a:pPr eaLnBrk="1" hangingPunct="1">
              <a:lnSpc>
                <a:spcPct val="80000"/>
              </a:lnSpc>
              <a:spcBef>
                <a:spcPct val="0"/>
              </a:spcBef>
            </a:pPr>
            <a:endParaRPr lang="nl-NL" sz="800" dirty="0">
              <a:latin typeface="Arial" pitchFamily="34" charset="0"/>
              <a:ea typeface="ＭＳ Ｐゴシック" pitchFamily="34" charset="-128"/>
            </a:endParaRPr>
          </a:p>
        </p:txBody>
      </p:sp>
      <p:sp>
        <p:nvSpPr>
          <p:cNvPr id="133123" name="Tijdelijke aanduiding voor dianummer 3"/>
          <p:cNvSpPr txBox="1">
            <a:spLocks noGrp="1"/>
          </p:cNvSpPr>
          <p:nvPr/>
        </p:nvSpPr>
        <p:spPr bwMode="auto">
          <a:xfrm>
            <a:off x="3857638" y="9443661"/>
            <a:ext cx="2951162" cy="497126"/>
          </a:xfrm>
          <a:prstGeom prst="rect">
            <a:avLst/>
          </a:prstGeom>
          <a:noFill/>
          <a:ln>
            <a:miter lim="800000"/>
            <a:headEnd/>
            <a:tailEnd/>
          </a:ln>
        </p:spPr>
        <p:txBody>
          <a:bodyPr lIns="91586" tIns="45793" rIns="91586" bIns="45793" anchor="b"/>
          <a:lstStyle/>
          <a:p>
            <a:pPr algn="r">
              <a:defRPr/>
            </a:pPr>
            <a:fld id="{741A09B9-4DD2-4AEF-8D25-AA87E03AEE2B}" type="slidenum">
              <a:rPr lang="nl-NL" sz="1200">
                <a:solidFill>
                  <a:srgbClr val="000000"/>
                </a:solidFill>
                <a:latin typeface="+mn-lt"/>
                <a:ea typeface="+mn-ea"/>
              </a:rPr>
              <a:pPr algn="r">
                <a:defRPr/>
              </a:pPr>
              <a:t>5</a:t>
            </a:fld>
            <a:endParaRPr lang="nl-NL" sz="1200">
              <a:solidFill>
                <a:srgbClr val="000000"/>
              </a:solidFill>
              <a:latin typeface="+mn-lt"/>
              <a:ea typeface="+mn-ea"/>
            </a:endParaRPr>
          </a:p>
        </p:txBody>
      </p:sp>
    </p:spTree>
    <p:extLst>
      <p:ext uri="{BB962C8B-B14F-4D97-AF65-F5344CB8AC3E}">
        <p14:creationId xmlns:p14="http://schemas.microsoft.com/office/powerpoint/2010/main" val="3990357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29699"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nl-NL" dirty="0" smtClean="0">
              <a:latin typeface="Arial" pitchFamily="34" charset="0"/>
              <a:ea typeface="ＭＳ Ｐゴシック" pitchFamily="34" charset="-128"/>
            </a:endParaRPr>
          </a:p>
        </p:txBody>
      </p:sp>
    </p:spTree>
    <p:extLst>
      <p:ext uri="{BB962C8B-B14F-4D97-AF65-F5344CB8AC3E}">
        <p14:creationId xmlns:p14="http://schemas.microsoft.com/office/powerpoint/2010/main" val="2084602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208A89BB-FE16-4EDB-A2FD-0692BB01BB56}" type="slidenum">
              <a:rPr lang="en-US" smtClean="0"/>
              <a:pPr>
                <a:defRPr/>
              </a:pPr>
              <a:t>8</a:t>
            </a:fld>
            <a:endParaRPr lang="en-US"/>
          </a:p>
        </p:txBody>
      </p:sp>
    </p:spTree>
    <p:extLst>
      <p:ext uri="{BB962C8B-B14F-4D97-AF65-F5344CB8AC3E}">
        <p14:creationId xmlns:p14="http://schemas.microsoft.com/office/powerpoint/2010/main" val="4050874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30723"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nl-NL" dirty="0" smtClean="0">
              <a:latin typeface="Arial" pitchFamily="34" charset="0"/>
              <a:ea typeface="ＭＳ Ｐゴシック" pitchFamily="34" charset="-128"/>
            </a:endParaRPr>
          </a:p>
        </p:txBody>
      </p:sp>
    </p:spTree>
    <p:extLst>
      <p:ext uri="{BB962C8B-B14F-4D97-AF65-F5344CB8AC3E}">
        <p14:creationId xmlns:p14="http://schemas.microsoft.com/office/powerpoint/2010/main" val="1879830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32771"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nl-NL" dirty="0" smtClean="0">
              <a:latin typeface="Arial" pitchFamily="34" charset="0"/>
              <a:ea typeface="ＭＳ Ｐゴシック" pitchFamily="34" charset="-128"/>
            </a:endParaRPr>
          </a:p>
        </p:txBody>
      </p:sp>
    </p:spTree>
    <p:extLst>
      <p:ext uri="{BB962C8B-B14F-4D97-AF65-F5344CB8AC3E}">
        <p14:creationId xmlns:p14="http://schemas.microsoft.com/office/powerpoint/2010/main" val="2883952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p:spTree>
      <p:nvGrpSpPr>
        <p:cNvPr id="1" name=""/>
        <p:cNvGrpSpPr/>
        <p:nvPr/>
      </p:nvGrpSpPr>
      <p:grpSpPr>
        <a:xfrm>
          <a:off x="0" y="0"/>
          <a:ext cx="0" cy="0"/>
          <a:chOff x="0" y="0"/>
          <a:chExt cx="0" cy="0"/>
        </a:xfrm>
      </p:grpSpPr>
      <p:sp>
        <p:nvSpPr>
          <p:cNvPr id="2" name="Title 1"/>
          <p:cNvSpPr>
            <a:spLocks noGrp="1"/>
          </p:cNvSpPr>
          <p:nvPr>
            <p:ph type="ctrTitle"/>
          </p:nvPr>
        </p:nvSpPr>
        <p:spPr>
          <a:xfrm>
            <a:off x="817675" y="1264206"/>
            <a:ext cx="7308825" cy="2018227"/>
          </a:xfrm>
          <a:prstGeom prst="rect">
            <a:avLst/>
          </a:prstGeom>
        </p:spPr>
        <p:txBody>
          <a:bodyPr/>
          <a:lstStyle>
            <a:lvl1pPr algn="l">
              <a:defRPr sz="3600" baseline="0">
                <a:solidFill>
                  <a:schemeClr val="bg1"/>
                </a:solidFill>
                <a:latin typeface="Arial"/>
                <a:cs typeface="Arial"/>
              </a:defRPr>
            </a:lvl1pPr>
          </a:lstStyle>
          <a:p>
            <a:r>
              <a:rPr lang="nl-NL" smtClean="0"/>
              <a:t>Klik om de stijl te bewerken</a:t>
            </a:r>
            <a:endParaRPr lang="en-US" dirty="0"/>
          </a:p>
        </p:txBody>
      </p:sp>
      <p:sp>
        <p:nvSpPr>
          <p:cNvPr id="3" name="Subtitle 2"/>
          <p:cNvSpPr>
            <a:spLocks noGrp="1"/>
          </p:cNvSpPr>
          <p:nvPr>
            <p:ph type="subTitle" idx="1"/>
          </p:nvPr>
        </p:nvSpPr>
        <p:spPr>
          <a:xfrm>
            <a:off x="804164" y="3463162"/>
            <a:ext cx="7322335" cy="1927860"/>
          </a:xfrm>
          <a:prstGeom prst="rect">
            <a:avLst/>
          </a:prstGeom>
        </p:spPr>
        <p:txBody>
          <a:bodyPr/>
          <a:lstStyle>
            <a:lvl1pPr marL="0" indent="0" algn="l">
              <a:buNone/>
              <a:defRPr sz="17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Tree>
    <p:extLst>
      <p:ext uri="{BB962C8B-B14F-4D97-AF65-F5344CB8AC3E}">
        <p14:creationId xmlns:p14="http://schemas.microsoft.com/office/powerpoint/2010/main" val="3427501983"/>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FAE58160-AA92-4FB5-BD57-34FD337E1C2A}" type="datetimeFigureOut">
              <a:rPr lang="nl-NL" smtClean="0"/>
              <a:t>28-2-2019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pPr>
              <a:defRPr/>
            </a:pPr>
            <a:r>
              <a:rPr lang="en-US" smtClean="0"/>
              <a:t>Pagina </a:t>
            </a:r>
            <a:fld id="{7D834DF8-4A4A-D849-BE1E-6661C5E98E34}" type="slidenum">
              <a:rPr lang="en-US" smtClean="0"/>
              <a:pPr>
                <a:defRPr/>
              </a:pPr>
              <a:t>‹nr.›</a:t>
            </a:fld>
            <a:endParaRPr lang="en-US"/>
          </a:p>
        </p:txBody>
      </p:sp>
    </p:spTree>
    <p:extLst>
      <p:ext uri="{BB962C8B-B14F-4D97-AF65-F5344CB8AC3E}">
        <p14:creationId xmlns:p14="http://schemas.microsoft.com/office/powerpoint/2010/main" val="127523621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AE58160-AA92-4FB5-BD57-34FD337E1C2A}" type="datetimeFigureOut">
              <a:rPr lang="nl-NL" smtClean="0"/>
              <a:t>28-2-2019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pPr>
              <a:defRPr/>
            </a:pPr>
            <a:r>
              <a:rPr lang="en-US" smtClean="0"/>
              <a:t>Pagina </a:t>
            </a:r>
            <a:fld id="{7D834DF8-4A4A-D849-BE1E-6661C5E98E34}" type="slidenum">
              <a:rPr lang="en-US" smtClean="0"/>
              <a:pPr>
                <a:defRPr/>
              </a:pPr>
              <a:t>‹nr.›</a:t>
            </a:fld>
            <a:endParaRPr lang="en-US"/>
          </a:p>
        </p:txBody>
      </p:sp>
    </p:spTree>
    <p:extLst>
      <p:ext uri="{BB962C8B-B14F-4D97-AF65-F5344CB8AC3E}">
        <p14:creationId xmlns:p14="http://schemas.microsoft.com/office/powerpoint/2010/main" val="132905229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AE58160-AA92-4FB5-BD57-34FD337E1C2A}" type="datetimeFigureOut">
              <a:rPr lang="nl-NL" smtClean="0"/>
              <a:t>28-2-2019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pPr>
              <a:defRPr/>
            </a:pPr>
            <a:r>
              <a:rPr lang="en-US" smtClean="0"/>
              <a:t>Pagina </a:t>
            </a:r>
            <a:fld id="{7D834DF8-4A4A-D849-BE1E-6661C5E98E34}" type="slidenum">
              <a:rPr lang="en-US" smtClean="0"/>
              <a:pPr>
                <a:defRPr/>
              </a:pPr>
              <a:t>‹nr.›</a:t>
            </a:fld>
            <a:endParaRPr lang="en-US"/>
          </a:p>
        </p:txBody>
      </p:sp>
    </p:spTree>
    <p:extLst>
      <p:ext uri="{BB962C8B-B14F-4D97-AF65-F5344CB8AC3E}">
        <p14:creationId xmlns:p14="http://schemas.microsoft.com/office/powerpoint/2010/main" val="32137464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AE58160-AA92-4FB5-BD57-34FD337E1C2A}" type="datetimeFigureOut">
              <a:rPr lang="nl-NL" smtClean="0"/>
              <a:t>28-2-2019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pPr>
              <a:defRPr/>
            </a:pPr>
            <a:r>
              <a:rPr lang="en-US" smtClean="0"/>
              <a:t>Pagina </a:t>
            </a:r>
            <a:fld id="{7D834DF8-4A4A-D849-BE1E-6661C5E98E34}" type="slidenum">
              <a:rPr lang="en-US" smtClean="0"/>
              <a:pPr>
                <a:defRPr/>
              </a:pPr>
              <a:t>‹nr.›</a:t>
            </a:fld>
            <a:endParaRPr lang="en-US"/>
          </a:p>
        </p:txBody>
      </p:sp>
    </p:spTree>
    <p:extLst>
      <p:ext uri="{BB962C8B-B14F-4D97-AF65-F5344CB8AC3E}">
        <p14:creationId xmlns:p14="http://schemas.microsoft.com/office/powerpoint/2010/main" val="36220065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AE58160-AA92-4FB5-BD57-34FD337E1C2A}" type="datetimeFigureOut">
              <a:rPr lang="nl-NL" smtClean="0"/>
              <a:t>28-2-2019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pPr>
              <a:defRPr/>
            </a:pPr>
            <a:r>
              <a:rPr lang="en-US" smtClean="0"/>
              <a:t>Pagina </a:t>
            </a:r>
            <a:fld id="{7D834DF8-4A4A-D849-BE1E-6661C5E98E34}" type="slidenum">
              <a:rPr lang="en-US" smtClean="0"/>
              <a:pPr>
                <a:defRPr/>
              </a:pPr>
              <a:t>‹nr.›</a:t>
            </a:fld>
            <a:endParaRPr lang="en-US"/>
          </a:p>
        </p:txBody>
      </p:sp>
    </p:spTree>
    <p:extLst>
      <p:ext uri="{BB962C8B-B14F-4D97-AF65-F5344CB8AC3E}">
        <p14:creationId xmlns:p14="http://schemas.microsoft.com/office/powerpoint/2010/main" val="93663014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AE58160-AA92-4FB5-BD57-34FD337E1C2A}" type="datetimeFigureOut">
              <a:rPr lang="nl-NL" smtClean="0"/>
              <a:t>28-2-2019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pPr>
              <a:defRPr/>
            </a:pPr>
            <a:r>
              <a:rPr lang="en-US" smtClean="0"/>
              <a:t>Pagina </a:t>
            </a:r>
            <a:fld id="{7D834DF8-4A4A-D849-BE1E-6661C5E98E34}" type="slidenum">
              <a:rPr lang="en-US" smtClean="0"/>
              <a:pPr>
                <a:defRPr/>
              </a:pPr>
              <a:t>‹nr.›</a:t>
            </a:fld>
            <a:endParaRPr lang="en-US"/>
          </a:p>
        </p:txBody>
      </p:sp>
    </p:spTree>
    <p:extLst>
      <p:ext uri="{BB962C8B-B14F-4D97-AF65-F5344CB8AC3E}">
        <p14:creationId xmlns:p14="http://schemas.microsoft.com/office/powerpoint/2010/main" val="427869604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04AF466F-BDA4-4F18-9C7B-FF0A9A1B0E80}" type="datetime1">
              <a:rPr lang="en-US" smtClean="0"/>
              <a:pPr/>
              <a:t>2/28/2019</a:t>
            </a:fld>
            <a:endParaRPr lang="en-US"/>
          </a:p>
        </p:txBody>
      </p:sp>
      <p:sp>
        <p:nvSpPr>
          <p:cNvPr id="5" name="Tijdelijke aanduiding voor voettekst 4"/>
          <p:cNvSpPr>
            <a:spLocks noGrp="1"/>
          </p:cNvSpPr>
          <p:nvPr>
            <p:ph type="ftr" sz="quarter" idx="11"/>
          </p:nvPr>
        </p:nvSpPr>
        <p:spPr/>
        <p:txBody>
          <a:bodyPr/>
          <a:lstStyle/>
          <a:p>
            <a:pPr>
              <a:defRPr/>
            </a:pPr>
            <a:r>
              <a:rPr lang="nl-NL" smtClean="0"/>
              <a:t>Voorlichtingsbijeenkomst Dienstverlening UWV WERKbedrijf en Gemeente Participatiewet/IOAW</a:t>
            </a:r>
            <a:endParaRPr lang="nl-NL" dirty="0"/>
          </a:p>
        </p:txBody>
      </p:sp>
      <p:sp>
        <p:nvSpPr>
          <p:cNvPr id="6" name="Tijdelijke aanduiding voor dianummer 5"/>
          <p:cNvSpPr>
            <a:spLocks noGrp="1"/>
          </p:cNvSpPr>
          <p:nvPr>
            <p:ph type="sldNum" sz="quarter" idx="12"/>
          </p:nvPr>
        </p:nvSpPr>
        <p:spPr/>
        <p:txBody>
          <a:bodyPr/>
          <a:lstStyle/>
          <a:p>
            <a:pPr>
              <a:defRPr/>
            </a:pPr>
            <a:fld id="{BFA8278B-62B3-4EFF-86AB-C229223E678D}" type="slidenum">
              <a:rPr lang="nl-NL" smtClean="0"/>
              <a:pPr>
                <a:defRPr/>
              </a:pPr>
              <a:t>‹nr.›</a:t>
            </a:fld>
            <a:endParaRPr lang="nl-NL"/>
          </a:p>
        </p:txBody>
      </p:sp>
    </p:spTree>
    <p:extLst>
      <p:ext uri="{BB962C8B-B14F-4D97-AF65-F5344CB8AC3E}">
        <p14:creationId xmlns:p14="http://schemas.microsoft.com/office/powerpoint/2010/main" val="1820945444"/>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CEF607B-A47E-422C-9BEF-122CCDB7C526}" type="datetime1">
              <a:rPr lang="en-US" smtClean="0"/>
              <a:pPr/>
              <a:t>2/28/2019</a:t>
            </a:fld>
            <a:endParaRPr lang="en-US"/>
          </a:p>
        </p:txBody>
      </p:sp>
      <p:sp>
        <p:nvSpPr>
          <p:cNvPr id="5" name="Tijdelijke aanduiding voor voettekst 4"/>
          <p:cNvSpPr>
            <a:spLocks noGrp="1"/>
          </p:cNvSpPr>
          <p:nvPr>
            <p:ph type="ftr" sz="quarter" idx="11"/>
          </p:nvPr>
        </p:nvSpPr>
        <p:spPr/>
        <p:txBody>
          <a:bodyPr/>
          <a:lstStyle/>
          <a:p>
            <a:pPr>
              <a:defRPr/>
            </a:pPr>
            <a:r>
              <a:rPr lang="nl-NL" smtClean="0"/>
              <a:t>Voorlichtingsbijeenkomst Dienstverlening UWV WERKbedrijf en Gemeente Participatiewet/IOAW</a:t>
            </a:r>
            <a:endParaRPr lang="nl-NL" dirty="0"/>
          </a:p>
        </p:txBody>
      </p:sp>
      <p:sp>
        <p:nvSpPr>
          <p:cNvPr id="6" name="Tijdelijke aanduiding voor dianummer 5"/>
          <p:cNvSpPr>
            <a:spLocks noGrp="1"/>
          </p:cNvSpPr>
          <p:nvPr>
            <p:ph type="sldNum" sz="quarter" idx="12"/>
          </p:nvPr>
        </p:nvSpPr>
        <p:spPr/>
        <p:txBody>
          <a:bodyPr/>
          <a:lstStyle/>
          <a:p>
            <a:pPr>
              <a:defRPr/>
            </a:pPr>
            <a:fld id="{BFA8278B-62B3-4EFF-86AB-C229223E678D}" type="slidenum">
              <a:rPr lang="nl-NL" smtClean="0"/>
              <a:pPr>
                <a:defRPr/>
              </a:pPr>
              <a:t>‹nr.›</a:t>
            </a:fld>
            <a:endParaRPr lang="nl-NL"/>
          </a:p>
        </p:txBody>
      </p:sp>
    </p:spTree>
    <p:extLst>
      <p:ext uri="{BB962C8B-B14F-4D97-AF65-F5344CB8AC3E}">
        <p14:creationId xmlns:p14="http://schemas.microsoft.com/office/powerpoint/2010/main" val="2695179898"/>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63A9A7CB-BEE6-4F99-898E-913F06E8E125}" type="datetime1">
              <a:rPr lang="en-US" smtClean="0"/>
              <a:pPr/>
              <a:t>2/28/2019</a:t>
            </a:fld>
            <a:endParaRPr lang="en-US"/>
          </a:p>
        </p:txBody>
      </p:sp>
      <p:sp>
        <p:nvSpPr>
          <p:cNvPr id="5" name="Tijdelijke aanduiding voor voettekst 4"/>
          <p:cNvSpPr>
            <a:spLocks noGrp="1"/>
          </p:cNvSpPr>
          <p:nvPr>
            <p:ph type="ftr" sz="quarter" idx="11"/>
          </p:nvPr>
        </p:nvSpPr>
        <p:spPr/>
        <p:txBody>
          <a:bodyPr/>
          <a:lstStyle/>
          <a:p>
            <a:pPr>
              <a:defRPr/>
            </a:pPr>
            <a:r>
              <a:rPr lang="nl-NL" smtClean="0"/>
              <a:t>Voorlichtingsbijeenkomst Dienstverlening UWV WERKbedrijf en Gemeente Participatiewet/IOAW</a:t>
            </a:r>
            <a:endParaRPr lang="nl-NL" dirty="0"/>
          </a:p>
        </p:txBody>
      </p:sp>
      <p:sp>
        <p:nvSpPr>
          <p:cNvPr id="6" name="Tijdelijke aanduiding voor dianummer 5"/>
          <p:cNvSpPr>
            <a:spLocks noGrp="1"/>
          </p:cNvSpPr>
          <p:nvPr>
            <p:ph type="sldNum" sz="quarter" idx="12"/>
          </p:nvPr>
        </p:nvSpPr>
        <p:spPr/>
        <p:txBody>
          <a:bodyPr/>
          <a:lstStyle/>
          <a:p>
            <a:pPr>
              <a:defRPr/>
            </a:pPr>
            <a:fld id="{BFA8278B-62B3-4EFF-86AB-C229223E678D}" type="slidenum">
              <a:rPr lang="nl-NL" smtClean="0"/>
              <a:pPr>
                <a:defRPr/>
              </a:pPr>
              <a:t>‹nr.›</a:t>
            </a:fld>
            <a:endParaRPr lang="nl-NL"/>
          </a:p>
        </p:txBody>
      </p:sp>
    </p:spTree>
    <p:extLst>
      <p:ext uri="{BB962C8B-B14F-4D97-AF65-F5344CB8AC3E}">
        <p14:creationId xmlns:p14="http://schemas.microsoft.com/office/powerpoint/2010/main" val="214951033"/>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B6EE300C-6FC5-4FC3-AF1A-075E4F50620D}" type="datetime1">
              <a:rPr lang="en-US" smtClean="0"/>
              <a:pPr/>
              <a:t>2/28/2019</a:t>
            </a:fld>
            <a:endParaRPr lang="en-US"/>
          </a:p>
        </p:txBody>
      </p:sp>
      <p:sp>
        <p:nvSpPr>
          <p:cNvPr id="6" name="Tijdelijke aanduiding voor voettekst 5"/>
          <p:cNvSpPr>
            <a:spLocks noGrp="1"/>
          </p:cNvSpPr>
          <p:nvPr>
            <p:ph type="ftr" sz="quarter" idx="11"/>
          </p:nvPr>
        </p:nvSpPr>
        <p:spPr/>
        <p:txBody>
          <a:bodyPr/>
          <a:lstStyle/>
          <a:p>
            <a:pPr>
              <a:defRPr/>
            </a:pPr>
            <a:r>
              <a:rPr lang="nl-NL" smtClean="0"/>
              <a:t>Voorlichtingsbijeenkomst Dienstverlening UWV WERKbedrijf en Gemeente Participatiewet/IOAW</a:t>
            </a:r>
            <a:endParaRPr lang="nl-NL" dirty="0"/>
          </a:p>
        </p:txBody>
      </p:sp>
      <p:sp>
        <p:nvSpPr>
          <p:cNvPr id="7" name="Tijdelijke aanduiding voor dianummer 6"/>
          <p:cNvSpPr>
            <a:spLocks noGrp="1"/>
          </p:cNvSpPr>
          <p:nvPr>
            <p:ph type="sldNum" sz="quarter" idx="12"/>
          </p:nvPr>
        </p:nvSpPr>
        <p:spPr/>
        <p:txBody>
          <a:bodyPr/>
          <a:lstStyle/>
          <a:p>
            <a:pPr>
              <a:defRPr/>
            </a:pPr>
            <a:fld id="{BFA8278B-62B3-4EFF-86AB-C229223E678D}" type="slidenum">
              <a:rPr lang="nl-NL" smtClean="0"/>
              <a:pPr>
                <a:defRPr/>
              </a:pPr>
              <a:t>‹nr.›</a:t>
            </a:fld>
            <a:endParaRPr lang="nl-NL"/>
          </a:p>
        </p:txBody>
      </p:sp>
    </p:spTree>
    <p:extLst>
      <p:ext uri="{BB962C8B-B14F-4D97-AF65-F5344CB8AC3E}">
        <p14:creationId xmlns:p14="http://schemas.microsoft.com/office/powerpoint/2010/main" val="953706902"/>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idx="1"/>
          </p:nvPr>
        </p:nvSpPr>
        <p:spPr>
          <a:xfrm>
            <a:off x="457200" y="1600200"/>
            <a:ext cx="8229600" cy="4525963"/>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2"/>
          <p:cNvSpPr>
            <a:spLocks noGrp="1" noChangeArrowheads="1"/>
          </p:cNvSpPr>
          <p:nvPr>
            <p:ph type="dt" sz="half" idx="10"/>
          </p:nvPr>
        </p:nvSpPr>
        <p:spPr>
          <a:xfrm>
            <a:off x="457200" y="6251575"/>
            <a:ext cx="2133600" cy="476250"/>
          </a:xfrm>
          <a:prstGeom prst="rect">
            <a:avLst/>
          </a:prstGeom>
          <a:ln/>
        </p:spPr>
        <p:txBody>
          <a:bodyPr/>
          <a:lstStyle>
            <a:lvl1pPr>
              <a:defRPr/>
            </a:lvl1pPr>
          </a:lstStyle>
          <a:p>
            <a:pPr>
              <a:defRPr/>
            </a:pPr>
            <a:endParaRPr lang="nl-NL"/>
          </a:p>
        </p:txBody>
      </p:sp>
      <p:sp>
        <p:nvSpPr>
          <p:cNvPr id="5" name="Rectangle 3"/>
          <p:cNvSpPr>
            <a:spLocks noGrp="1" noChangeArrowheads="1"/>
          </p:cNvSpPr>
          <p:nvPr>
            <p:ph type="sldNum" sz="quarter" idx="11"/>
          </p:nvPr>
        </p:nvSpPr>
        <p:spPr>
          <a:xfrm>
            <a:off x="6553200" y="6248400"/>
            <a:ext cx="2133600" cy="476250"/>
          </a:xfrm>
          <a:prstGeom prst="rect">
            <a:avLst/>
          </a:prstGeom>
          <a:ln/>
        </p:spPr>
        <p:txBody>
          <a:bodyPr/>
          <a:lstStyle>
            <a:lvl1pPr>
              <a:defRPr/>
            </a:lvl1pPr>
          </a:lstStyle>
          <a:p>
            <a:pPr>
              <a:defRPr/>
            </a:pPr>
            <a:fld id="{052C3304-8825-4F88-B9B2-C1CF5688E29B}" type="slidenum">
              <a:rPr lang="nl-NL"/>
              <a:pPr>
                <a:defRPr/>
              </a:pPr>
              <a:t>‹nr.›</a:t>
            </a:fld>
            <a:endParaRPr lang="nl-NL"/>
          </a:p>
        </p:txBody>
      </p:sp>
      <p:sp>
        <p:nvSpPr>
          <p:cNvPr id="6" name="Rectangle 14"/>
          <p:cNvSpPr>
            <a:spLocks noGrp="1" noChangeArrowheads="1"/>
          </p:cNvSpPr>
          <p:nvPr>
            <p:ph type="ftr" sz="quarter" idx="12"/>
          </p:nvPr>
        </p:nvSpPr>
        <p:spPr>
          <a:xfrm>
            <a:off x="3124200" y="6248400"/>
            <a:ext cx="2895600" cy="476250"/>
          </a:xfrm>
          <a:prstGeom prst="rect">
            <a:avLst/>
          </a:prstGeom>
          <a:ln/>
        </p:spPr>
        <p:txBody>
          <a:bodyPr/>
          <a:lstStyle>
            <a:lvl1pPr>
              <a:defRPr/>
            </a:lvl1pPr>
          </a:lstStyle>
          <a:p>
            <a:pPr>
              <a:defRPr/>
            </a:pPr>
            <a:r>
              <a:rPr lang="nl-NL" smtClean="0"/>
              <a:t>Voorlichtingsbijeenkomst Dienstverlening UWV WERKbedrijf en Gemeente Participatiewet/IOAW</a:t>
            </a:r>
            <a:endParaRPr lang="nl-NL" dirty="0"/>
          </a:p>
        </p:txBody>
      </p:sp>
    </p:spTree>
    <p:extLst>
      <p:ext uri="{BB962C8B-B14F-4D97-AF65-F5344CB8AC3E}">
        <p14:creationId xmlns:p14="http://schemas.microsoft.com/office/powerpoint/2010/main" val="11341000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F50D295D-4A77-4DEB-B04C-9F4282A8BC04}" type="datetime1">
              <a:rPr lang="en-US" smtClean="0"/>
              <a:pPr/>
              <a:t>2/28/2019</a:t>
            </a:fld>
            <a:endParaRPr lang="en-US"/>
          </a:p>
        </p:txBody>
      </p:sp>
      <p:sp>
        <p:nvSpPr>
          <p:cNvPr id="8" name="Tijdelijke aanduiding voor voettekst 7"/>
          <p:cNvSpPr>
            <a:spLocks noGrp="1"/>
          </p:cNvSpPr>
          <p:nvPr>
            <p:ph type="ftr" sz="quarter" idx="11"/>
          </p:nvPr>
        </p:nvSpPr>
        <p:spPr/>
        <p:txBody>
          <a:bodyPr/>
          <a:lstStyle/>
          <a:p>
            <a:pPr>
              <a:defRPr/>
            </a:pPr>
            <a:r>
              <a:rPr lang="nl-NL" smtClean="0"/>
              <a:t>Voorlichtingsbijeenkomst Dienstverlening UWV WERKbedrijf en Gemeente Participatiewet/IOAW</a:t>
            </a:r>
            <a:endParaRPr lang="nl-NL" dirty="0"/>
          </a:p>
        </p:txBody>
      </p:sp>
      <p:sp>
        <p:nvSpPr>
          <p:cNvPr id="9" name="Tijdelijke aanduiding voor dianummer 8"/>
          <p:cNvSpPr>
            <a:spLocks noGrp="1"/>
          </p:cNvSpPr>
          <p:nvPr>
            <p:ph type="sldNum" sz="quarter" idx="12"/>
          </p:nvPr>
        </p:nvSpPr>
        <p:spPr/>
        <p:txBody>
          <a:bodyPr/>
          <a:lstStyle/>
          <a:p>
            <a:pPr>
              <a:defRPr/>
            </a:pPr>
            <a:fld id="{BFA8278B-62B3-4EFF-86AB-C229223E678D}" type="slidenum">
              <a:rPr lang="nl-NL" smtClean="0"/>
              <a:pPr>
                <a:defRPr/>
              </a:pPr>
              <a:t>‹nr.›</a:t>
            </a:fld>
            <a:endParaRPr lang="nl-NL"/>
          </a:p>
        </p:txBody>
      </p:sp>
    </p:spTree>
    <p:extLst>
      <p:ext uri="{BB962C8B-B14F-4D97-AF65-F5344CB8AC3E}">
        <p14:creationId xmlns:p14="http://schemas.microsoft.com/office/powerpoint/2010/main" val="576351362"/>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02B28685-4D0C-42D5-8013-B5904CD1FCBC}" type="datetime1">
              <a:rPr lang="en-US" smtClean="0"/>
              <a:pPr/>
              <a:t>2/28/2019</a:t>
            </a:fld>
            <a:endParaRPr lang="en-US"/>
          </a:p>
        </p:txBody>
      </p:sp>
      <p:sp>
        <p:nvSpPr>
          <p:cNvPr id="4" name="Tijdelijke aanduiding voor voettekst 3"/>
          <p:cNvSpPr>
            <a:spLocks noGrp="1"/>
          </p:cNvSpPr>
          <p:nvPr>
            <p:ph type="ftr" sz="quarter" idx="11"/>
          </p:nvPr>
        </p:nvSpPr>
        <p:spPr/>
        <p:txBody>
          <a:bodyPr/>
          <a:lstStyle/>
          <a:p>
            <a:pPr>
              <a:defRPr/>
            </a:pPr>
            <a:r>
              <a:rPr lang="nl-NL" smtClean="0"/>
              <a:t>Voorlichtingsbijeenkomst Dienstverlening UWV WERKbedrijf en Gemeente Participatiewet/IOAW</a:t>
            </a:r>
            <a:endParaRPr lang="nl-NL" dirty="0"/>
          </a:p>
        </p:txBody>
      </p:sp>
      <p:sp>
        <p:nvSpPr>
          <p:cNvPr id="5" name="Tijdelijke aanduiding voor dianummer 4"/>
          <p:cNvSpPr>
            <a:spLocks noGrp="1"/>
          </p:cNvSpPr>
          <p:nvPr>
            <p:ph type="sldNum" sz="quarter" idx="12"/>
          </p:nvPr>
        </p:nvSpPr>
        <p:spPr/>
        <p:txBody>
          <a:bodyPr/>
          <a:lstStyle/>
          <a:p>
            <a:pPr>
              <a:defRPr/>
            </a:pPr>
            <a:fld id="{BFA8278B-62B3-4EFF-86AB-C229223E678D}" type="slidenum">
              <a:rPr lang="nl-NL" smtClean="0"/>
              <a:pPr>
                <a:defRPr/>
              </a:pPr>
              <a:t>‹nr.›</a:t>
            </a:fld>
            <a:endParaRPr lang="nl-NL"/>
          </a:p>
        </p:txBody>
      </p:sp>
    </p:spTree>
    <p:extLst>
      <p:ext uri="{BB962C8B-B14F-4D97-AF65-F5344CB8AC3E}">
        <p14:creationId xmlns:p14="http://schemas.microsoft.com/office/powerpoint/2010/main" val="1275236218"/>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DF226C0-9885-4BA9-BBFA-A52CBFEBB775}" type="datetime1">
              <a:rPr lang="en-US" smtClean="0"/>
              <a:pPr/>
              <a:t>2/28/2019</a:t>
            </a:fld>
            <a:endParaRPr lang="en-US"/>
          </a:p>
        </p:txBody>
      </p:sp>
      <p:sp>
        <p:nvSpPr>
          <p:cNvPr id="3" name="Tijdelijke aanduiding voor voettekst 2"/>
          <p:cNvSpPr>
            <a:spLocks noGrp="1"/>
          </p:cNvSpPr>
          <p:nvPr>
            <p:ph type="ftr" sz="quarter" idx="11"/>
          </p:nvPr>
        </p:nvSpPr>
        <p:spPr/>
        <p:txBody>
          <a:bodyPr/>
          <a:lstStyle/>
          <a:p>
            <a:pPr>
              <a:defRPr/>
            </a:pPr>
            <a:r>
              <a:rPr lang="nl-NL" smtClean="0"/>
              <a:t>Voorlichtingsbijeenkomst Dienstverlening UWV WERKbedrijf en Gemeente Participatiewet/IOAW</a:t>
            </a:r>
            <a:endParaRPr lang="nl-NL" dirty="0"/>
          </a:p>
        </p:txBody>
      </p:sp>
      <p:sp>
        <p:nvSpPr>
          <p:cNvPr id="4" name="Tijdelijke aanduiding voor dianummer 3"/>
          <p:cNvSpPr>
            <a:spLocks noGrp="1"/>
          </p:cNvSpPr>
          <p:nvPr>
            <p:ph type="sldNum" sz="quarter" idx="12"/>
          </p:nvPr>
        </p:nvSpPr>
        <p:spPr/>
        <p:txBody>
          <a:bodyPr/>
          <a:lstStyle/>
          <a:p>
            <a:pPr>
              <a:defRPr/>
            </a:pPr>
            <a:fld id="{BFA8278B-62B3-4EFF-86AB-C229223E678D}" type="slidenum">
              <a:rPr lang="nl-NL" smtClean="0"/>
              <a:pPr>
                <a:defRPr/>
              </a:pPr>
              <a:t>‹nr.›</a:t>
            </a:fld>
            <a:endParaRPr lang="nl-NL"/>
          </a:p>
        </p:txBody>
      </p:sp>
    </p:spTree>
    <p:extLst>
      <p:ext uri="{BB962C8B-B14F-4D97-AF65-F5344CB8AC3E}">
        <p14:creationId xmlns:p14="http://schemas.microsoft.com/office/powerpoint/2010/main" val="1329052298"/>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BEE1B38-C5EB-4D66-9137-0AFE9CDEDE8F}" type="datetime1">
              <a:rPr lang="en-US" smtClean="0"/>
              <a:pPr/>
              <a:t>2/28/2019</a:t>
            </a:fld>
            <a:endParaRPr lang="en-US"/>
          </a:p>
        </p:txBody>
      </p:sp>
      <p:sp>
        <p:nvSpPr>
          <p:cNvPr id="6" name="Tijdelijke aanduiding voor voettekst 5"/>
          <p:cNvSpPr>
            <a:spLocks noGrp="1"/>
          </p:cNvSpPr>
          <p:nvPr>
            <p:ph type="ftr" sz="quarter" idx="11"/>
          </p:nvPr>
        </p:nvSpPr>
        <p:spPr/>
        <p:txBody>
          <a:bodyPr/>
          <a:lstStyle/>
          <a:p>
            <a:pPr>
              <a:defRPr/>
            </a:pPr>
            <a:r>
              <a:rPr lang="nl-NL" smtClean="0"/>
              <a:t>Voorlichtingsbijeenkomst Dienstverlening UWV WERKbedrijf en Gemeente Participatiewet/IOAW</a:t>
            </a:r>
            <a:endParaRPr lang="nl-NL" dirty="0"/>
          </a:p>
        </p:txBody>
      </p:sp>
      <p:sp>
        <p:nvSpPr>
          <p:cNvPr id="7" name="Tijdelijke aanduiding voor dianummer 6"/>
          <p:cNvSpPr>
            <a:spLocks noGrp="1"/>
          </p:cNvSpPr>
          <p:nvPr>
            <p:ph type="sldNum" sz="quarter" idx="12"/>
          </p:nvPr>
        </p:nvSpPr>
        <p:spPr/>
        <p:txBody>
          <a:bodyPr/>
          <a:lstStyle/>
          <a:p>
            <a:pPr>
              <a:defRPr/>
            </a:pPr>
            <a:fld id="{BFA8278B-62B3-4EFF-86AB-C229223E678D}" type="slidenum">
              <a:rPr lang="nl-NL" smtClean="0"/>
              <a:pPr>
                <a:defRPr/>
              </a:pPr>
              <a:t>‹nr.›</a:t>
            </a:fld>
            <a:endParaRPr lang="nl-NL"/>
          </a:p>
        </p:txBody>
      </p:sp>
    </p:spTree>
    <p:extLst>
      <p:ext uri="{BB962C8B-B14F-4D97-AF65-F5344CB8AC3E}">
        <p14:creationId xmlns:p14="http://schemas.microsoft.com/office/powerpoint/2010/main" val="321374640"/>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327B613C-1AD7-49D3-885D-F654C5CDBAA6}" type="datetime1">
              <a:rPr lang="en-US" smtClean="0"/>
              <a:pPr/>
              <a:t>2/28/2019</a:t>
            </a:fld>
            <a:endParaRPr lang="en-US" dirty="0"/>
          </a:p>
        </p:txBody>
      </p:sp>
      <p:sp>
        <p:nvSpPr>
          <p:cNvPr id="6" name="Tijdelijke aanduiding voor voettekst 5"/>
          <p:cNvSpPr>
            <a:spLocks noGrp="1"/>
          </p:cNvSpPr>
          <p:nvPr>
            <p:ph type="ftr" sz="quarter" idx="11"/>
          </p:nvPr>
        </p:nvSpPr>
        <p:spPr/>
        <p:txBody>
          <a:bodyPr/>
          <a:lstStyle/>
          <a:p>
            <a:pPr>
              <a:defRPr/>
            </a:pPr>
            <a:r>
              <a:rPr lang="nl-NL" smtClean="0"/>
              <a:t>Voorlichtingsbijeenkomst Dienstverlening UWV WERKbedrijf en Gemeente Participatiewet/IOAW</a:t>
            </a:r>
            <a:endParaRPr lang="nl-NL" dirty="0"/>
          </a:p>
        </p:txBody>
      </p:sp>
      <p:sp>
        <p:nvSpPr>
          <p:cNvPr id="7" name="Tijdelijke aanduiding voor dianummer 6"/>
          <p:cNvSpPr>
            <a:spLocks noGrp="1"/>
          </p:cNvSpPr>
          <p:nvPr>
            <p:ph type="sldNum" sz="quarter" idx="12"/>
          </p:nvPr>
        </p:nvSpPr>
        <p:spPr/>
        <p:txBody>
          <a:bodyPr/>
          <a:lstStyle/>
          <a:p>
            <a:pPr>
              <a:defRPr/>
            </a:pPr>
            <a:fld id="{BFA8278B-62B3-4EFF-86AB-C229223E678D}" type="slidenum">
              <a:rPr lang="nl-NL" smtClean="0"/>
              <a:pPr>
                <a:defRPr/>
              </a:pPr>
              <a:t>‹nr.›</a:t>
            </a:fld>
            <a:endParaRPr lang="nl-NL"/>
          </a:p>
        </p:txBody>
      </p:sp>
    </p:spTree>
    <p:extLst>
      <p:ext uri="{BB962C8B-B14F-4D97-AF65-F5344CB8AC3E}">
        <p14:creationId xmlns:p14="http://schemas.microsoft.com/office/powerpoint/2010/main" val="3622006516"/>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8FB4290-6522-4139-852E-05BD9E7F0D2E}" type="datetime1">
              <a:rPr lang="en-US" smtClean="0"/>
              <a:pPr/>
              <a:t>2/28/2019</a:t>
            </a:fld>
            <a:endParaRPr lang="en-US"/>
          </a:p>
        </p:txBody>
      </p:sp>
      <p:sp>
        <p:nvSpPr>
          <p:cNvPr id="5" name="Tijdelijke aanduiding voor voettekst 4"/>
          <p:cNvSpPr>
            <a:spLocks noGrp="1"/>
          </p:cNvSpPr>
          <p:nvPr>
            <p:ph type="ftr" sz="quarter" idx="11"/>
          </p:nvPr>
        </p:nvSpPr>
        <p:spPr/>
        <p:txBody>
          <a:bodyPr/>
          <a:lstStyle/>
          <a:p>
            <a:pPr>
              <a:defRPr/>
            </a:pPr>
            <a:r>
              <a:rPr lang="nl-NL" smtClean="0"/>
              <a:t>Voorlichtingsbijeenkomst Dienstverlening UWV WERKbedrijf en Gemeente Participatiewet/IOAW</a:t>
            </a:r>
            <a:endParaRPr lang="nl-NL" dirty="0"/>
          </a:p>
        </p:txBody>
      </p:sp>
      <p:sp>
        <p:nvSpPr>
          <p:cNvPr id="6" name="Tijdelijke aanduiding voor dianummer 5"/>
          <p:cNvSpPr>
            <a:spLocks noGrp="1"/>
          </p:cNvSpPr>
          <p:nvPr>
            <p:ph type="sldNum" sz="quarter" idx="12"/>
          </p:nvPr>
        </p:nvSpPr>
        <p:spPr/>
        <p:txBody>
          <a:bodyPr/>
          <a:lstStyle/>
          <a:p>
            <a:pPr>
              <a:defRPr/>
            </a:pPr>
            <a:fld id="{BFA8278B-62B3-4EFF-86AB-C229223E678D}" type="slidenum">
              <a:rPr lang="nl-NL" smtClean="0"/>
              <a:pPr>
                <a:defRPr/>
              </a:pPr>
              <a:t>‹nr.›</a:t>
            </a:fld>
            <a:endParaRPr lang="nl-NL"/>
          </a:p>
        </p:txBody>
      </p:sp>
    </p:spTree>
    <p:extLst>
      <p:ext uri="{BB962C8B-B14F-4D97-AF65-F5344CB8AC3E}">
        <p14:creationId xmlns:p14="http://schemas.microsoft.com/office/powerpoint/2010/main" val="936630141"/>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AB955F9-81EA-47C5-8059-9E5C2B437C70}" type="datetime1">
              <a:rPr lang="en-US" smtClean="0"/>
              <a:pPr/>
              <a:t>2/28/2019</a:t>
            </a:fld>
            <a:endParaRPr lang="en-US"/>
          </a:p>
        </p:txBody>
      </p:sp>
      <p:sp>
        <p:nvSpPr>
          <p:cNvPr id="5" name="Tijdelijke aanduiding voor voettekst 4"/>
          <p:cNvSpPr>
            <a:spLocks noGrp="1"/>
          </p:cNvSpPr>
          <p:nvPr>
            <p:ph type="ftr" sz="quarter" idx="11"/>
          </p:nvPr>
        </p:nvSpPr>
        <p:spPr/>
        <p:txBody>
          <a:bodyPr/>
          <a:lstStyle/>
          <a:p>
            <a:pPr>
              <a:defRPr/>
            </a:pPr>
            <a:r>
              <a:rPr lang="nl-NL" smtClean="0"/>
              <a:t>Voorlichtingsbijeenkomst Dienstverlening UWV WERKbedrijf en Gemeente Participatiewet/IOAW</a:t>
            </a:r>
            <a:endParaRPr lang="nl-NL" dirty="0"/>
          </a:p>
        </p:txBody>
      </p:sp>
      <p:sp>
        <p:nvSpPr>
          <p:cNvPr id="6" name="Tijdelijke aanduiding voor dianummer 5"/>
          <p:cNvSpPr>
            <a:spLocks noGrp="1"/>
          </p:cNvSpPr>
          <p:nvPr>
            <p:ph type="sldNum" sz="quarter" idx="12"/>
          </p:nvPr>
        </p:nvSpPr>
        <p:spPr/>
        <p:txBody>
          <a:bodyPr/>
          <a:lstStyle/>
          <a:p>
            <a:pPr>
              <a:defRPr/>
            </a:pPr>
            <a:fld id="{BFA8278B-62B3-4EFF-86AB-C229223E678D}" type="slidenum">
              <a:rPr lang="nl-NL" smtClean="0"/>
              <a:pPr>
                <a:defRPr/>
              </a:pPr>
              <a:t>‹nr.›</a:t>
            </a:fld>
            <a:endParaRPr lang="nl-NL"/>
          </a:p>
        </p:txBody>
      </p:sp>
    </p:spTree>
    <p:extLst>
      <p:ext uri="{BB962C8B-B14F-4D97-AF65-F5344CB8AC3E}">
        <p14:creationId xmlns:p14="http://schemas.microsoft.com/office/powerpoint/2010/main" val="4278696043"/>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EKST SLIDE">
    <p:spTree>
      <p:nvGrpSpPr>
        <p:cNvPr id="1" name=""/>
        <p:cNvGrpSpPr/>
        <p:nvPr/>
      </p:nvGrpSpPr>
      <p:grpSpPr>
        <a:xfrm>
          <a:off x="0" y="0"/>
          <a:ext cx="0" cy="0"/>
          <a:chOff x="0" y="0"/>
          <a:chExt cx="0" cy="0"/>
        </a:xfrm>
      </p:grpSpPr>
      <p:sp>
        <p:nvSpPr>
          <p:cNvPr id="2" name="Title 1"/>
          <p:cNvSpPr>
            <a:spLocks noGrp="1"/>
          </p:cNvSpPr>
          <p:nvPr>
            <p:ph type="ctrTitle"/>
          </p:nvPr>
        </p:nvSpPr>
        <p:spPr>
          <a:xfrm>
            <a:off x="277262" y="191743"/>
            <a:ext cx="8409921" cy="1010644"/>
          </a:xfrm>
          <a:prstGeom prst="rect">
            <a:avLst/>
          </a:prstGeom>
        </p:spPr>
        <p:txBody>
          <a:bodyPr anchor="b"/>
          <a:lstStyle>
            <a:lvl1pPr algn="l">
              <a:defRPr sz="2800" b="1" baseline="0">
                <a:solidFill>
                  <a:srgbClr val="003672"/>
                </a:solidFill>
                <a:latin typeface="Arial"/>
                <a:cs typeface="Arial"/>
              </a:defRPr>
            </a:lvl1pPr>
          </a:lstStyle>
          <a:p>
            <a:r>
              <a:rPr lang="nl-NL" smtClean="0"/>
              <a:t>Klik om de stijl te bewerken</a:t>
            </a:r>
            <a:endParaRPr lang="en-US" dirty="0"/>
          </a:p>
        </p:txBody>
      </p:sp>
      <p:sp>
        <p:nvSpPr>
          <p:cNvPr id="3" name="Subtitle 2"/>
          <p:cNvSpPr>
            <a:spLocks noGrp="1"/>
          </p:cNvSpPr>
          <p:nvPr>
            <p:ph type="subTitle" idx="1"/>
          </p:nvPr>
        </p:nvSpPr>
        <p:spPr>
          <a:xfrm>
            <a:off x="277262" y="1751623"/>
            <a:ext cx="8409921" cy="4651919"/>
          </a:xfrm>
          <a:prstGeom prst="rect">
            <a:avLst/>
          </a:prstGeom>
        </p:spPr>
        <p:txBody>
          <a:bodyPr/>
          <a:lstStyle>
            <a:lvl1pPr marL="285750" indent="-285750" algn="l">
              <a:buClr>
                <a:srgbClr val="77B82A"/>
              </a:buClr>
              <a:buFont typeface="Arial"/>
              <a:buChar char="•"/>
              <a:defRPr sz="1900" baseline="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Slide Number Placeholder 1"/>
          <p:cNvSpPr>
            <a:spLocks noGrp="1"/>
          </p:cNvSpPr>
          <p:nvPr>
            <p:ph type="sldNum" sz="quarter" idx="10"/>
          </p:nvPr>
        </p:nvSpPr>
        <p:spPr/>
        <p:txBody>
          <a:bodyPr/>
          <a:lstStyle>
            <a:lvl1pPr>
              <a:defRPr/>
            </a:lvl1pPr>
          </a:lstStyle>
          <a:p>
            <a:pPr>
              <a:defRPr/>
            </a:pPr>
            <a:r>
              <a:rPr lang="en-US"/>
              <a:t>Pagina </a:t>
            </a:r>
            <a:fld id="{361E590B-F5B4-BA4B-88D8-D221492D0ABA}" type="slidenum">
              <a:rPr lang="en-US"/>
              <a:pPr>
                <a:defRPr/>
              </a:pPr>
              <a:t>‹nr.›</a:t>
            </a:fld>
            <a:endParaRPr lang="en-US"/>
          </a:p>
        </p:txBody>
      </p:sp>
    </p:spTree>
    <p:extLst>
      <p:ext uri="{BB962C8B-B14F-4D97-AF65-F5344CB8AC3E}">
        <p14:creationId xmlns:p14="http://schemas.microsoft.com/office/powerpoint/2010/main" val="79042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idx="1"/>
          </p:nvPr>
        </p:nvSpPr>
        <p:spPr>
          <a:xfrm>
            <a:off x="457200" y="1600200"/>
            <a:ext cx="8229600" cy="4525963"/>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2"/>
          <p:cNvSpPr>
            <a:spLocks noGrp="1" noChangeArrowheads="1"/>
          </p:cNvSpPr>
          <p:nvPr>
            <p:ph type="dt" sz="half" idx="10"/>
          </p:nvPr>
        </p:nvSpPr>
        <p:spPr>
          <a:xfrm>
            <a:off x="457200" y="6251575"/>
            <a:ext cx="2133600" cy="476250"/>
          </a:xfrm>
          <a:prstGeom prst="rect">
            <a:avLst/>
          </a:prstGeom>
          <a:ln/>
        </p:spPr>
        <p:txBody>
          <a:bodyPr/>
          <a:lstStyle>
            <a:lvl1pPr>
              <a:defRPr/>
            </a:lvl1pPr>
          </a:lstStyle>
          <a:p>
            <a:pPr>
              <a:defRPr/>
            </a:pPr>
            <a:endParaRPr lang="nl-NL"/>
          </a:p>
        </p:txBody>
      </p:sp>
      <p:sp>
        <p:nvSpPr>
          <p:cNvPr id="5" name="Rectangle 3"/>
          <p:cNvSpPr>
            <a:spLocks noGrp="1" noChangeArrowheads="1"/>
          </p:cNvSpPr>
          <p:nvPr>
            <p:ph type="sldNum" sz="quarter" idx="11"/>
          </p:nvPr>
        </p:nvSpPr>
        <p:spPr>
          <a:xfrm>
            <a:off x="6553200" y="6248400"/>
            <a:ext cx="2133600" cy="476250"/>
          </a:xfrm>
          <a:prstGeom prst="rect">
            <a:avLst/>
          </a:prstGeom>
          <a:ln/>
        </p:spPr>
        <p:txBody>
          <a:bodyPr/>
          <a:lstStyle>
            <a:lvl1pPr>
              <a:defRPr/>
            </a:lvl1pPr>
          </a:lstStyle>
          <a:p>
            <a:pPr>
              <a:defRPr/>
            </a:pPr>
            <a:fld id="{052C3304-8825-4F88-B9B2-C1CF5688E29B}" type="slidenum">
              <a:rPr lang="nl-NL"/>
              <a:pPr>
                <a:defRPr/>
              </a:pPr>
              <a:t>‹nr.›</a:t>
            </a:fld>
            <a:endParaRPr lang="nl-NL"/>
          </a:p>
        </p:txBody>
      </p:sp>
      <p:sp>
        <p:nvSpPr>
          <p:cNvPr id="6" name="Rectangle 14"/>
          <p:cNvSpPr>
            <a:spLocks noGrp="1" noChangeArrowheads="1"/>
          </p:cNvSpPr>
          <p:nvPr>
            <p:ph type="ftr" sz="quarter" idx="12"/>
          </p:nvPr>
        </p:nvSpPr>
        <p:spPr>
          <a:xfrm>
            <a:off x="3124200" y="6248400"/>
            <a:ext cx="2895600" cy="476250"/>
          </a:xfrm>
          <a:prstGeom prst="rect">
            <a:avLst/>
          </a:prstGeom>
          <a:ln/>
        </p:spPr>
        <p:txBody>
          <a:bodyPr/>
          <a:lstStyle>
            <a:lvl1pPr>
              <a:defRPr/>
            </a:lvl1pPr>
          </a:lstStyle>
          <a:p>
            <a:pPr>
              <a:defRPr/>
            </a:pPr>
            <a:r>
              <a:rPr lang="nl-NL" smtClean="0"/>
              <a:t>Voorlichtingsbijeenkomst Dienstverlening UWV WERKbedrijf en Gemeente Participatiewet/IOAW</a:t>
            </a:r>
            <a:endParaRPr lang="nl-NL" dirty="0"/>
          </a:p>
        </p:txBody>
      </p:sp>
    </p:spTree>
    <p:extLst>
      <p:ext uri="{BB962C8B-B14F-4D97-AF65-F5344CB8AC3E}">
        <p14:creationId xmlns:p14="http://schemas.microsoft.com/office/powerpoint/2010/main" val="1799085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FAE58160-AA92-4FB5-BD57-34FD337E1C2A}" type="datetimeFigureOut">
              <a:rPr lang="nl-NL" smtClean="0"/>
              <a:t>28-2-2019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pPr>
              <a:defRPr/>
            </a:pPr>
            <a:r>
              <a:rPr lang="en-US" smtClean="0"/>
              <a:t>Pagina </a:t>
            </a:r>
            <a:fld id="{7D834DF8-4A4A-D849-BE1E-6661C5E98E34}" type="slidenum">
              <a:rPr lang="en-US" smtClean="0"/>
              <a:pPr>
                <a:defRPr/>
              </a:pPr>
              <a:t>‹nr.›</a:t>
            </a:fld>
            <a:endParaRPr lang="en-US"/>
          </a:p>
        </p:txBody>
      </p:sp>
    </p:spTree>
    <p:extLst>
      <p:ext uri="{BB962C8B-B14F-4D97-AF65-F5344CB8AC3E}">
        <p14:creationId xmlns:p14="http://schemas.microsoft.com/office/powerpoint/2010/main" val="182094544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r>
              <a:rPr lang="nl-NL" smtClean="0"/>
              <a:t>Voorlichtingsbijeenkomst Dienstverlening UWV WERKbedrijf en Gemeente Participatiewet/IOAW</a:t>
            </a:r>
            <a:endParaRPr lang="nl-NL" dirty="0"/>
          </a:p>
        </p:txBody>
      </p:sp>
      <p:sp>
        <p:nvSpPr>
          <p:cNvPr id="6" name="Tijdelijke aanduiding voor dianummer 5"/>
          <p:cNvSpPr>
            <a:spLocks noGrp="1"/>
          </p:cNvSpPr>
          <p:nvPr>
            <p:ph type="sldNum" sz="quarter" idx="12"/>
          </p:nvPr>
        </p:nvSpPr>
        <p:spPr/>
        <p:txBody>
          <a:bodyPr/>
          <a:lstStyle/>
          <a:p>
            <a:pPr>
              <a:defRPr/>
            </a:pPr>
            <a:fld id="{052C3304-8825-4F88-B9B2-C1CF5688E29B}" type="slidenum">
              <a:rPr lang="nl-NL" smtClean="0"/>
              <a:pPr>
                <a:defRPr/>
              </a:pPr>
              <a:t>‹nr.›</a:t>
            </a:fld>
            <a:endParaRPr lang="nl-NL"/>
          </a:p>
        </p:txBody>
      </p:sp>
    </p:spTree>
    <p:extLst>
      <p:ext uri="{BB962C8B-B14F-4D97-AF65-F5344CB8AC3E}">
        <p14:creationId xmlns:p14="http://schemas.microsoft.com/office/powerpoint/2010/main" val="269517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FAE58160-AA92-4FB5-BD57-34FD337E1C2A}" type="datetimeFigureOut">
              <a:rPr lang="nl-NL" smtClean="0"/>
              <a:t>28-2-2019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pPr>
              <a:defRPr/>
            </a:pPr>
            <a:r>
              <a:rPr lang="en-US" smtClean="0"/>
              <a:t>Pagina </a:t>
            </a:r>
            <a:fld id="{7D834DF8-4A4A-D849-BE1E-6661C5E98E34}" type="slidenum">
              <a:rPr lang="en-US" smtClean="0"/>
              <a:pPr>
                <a:defRPr/>
              </a:pPr>
              <a:t>‹nr.›</a:t>
            </a:fld>
            <a:endParaRPr lang="en-US"/>
          </a:p>
        </p:txBody>
      </p:sp>
    </p:spTree>
    <p:extLst>
      <p:ext uri="{BB962C8B-B14F-4D97-AF65-F5344CB8AC3E}">
        <p14:creationId xmlns:p14="http://schemas.microsoft.com/office/powerpoint/2010/main" val="21495103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FAE58160-AA92-4FB5-BD57-34FD337E1C2A}" type="datetimeFigureOut">
              <a:rPr lang="nl-NL" smtClean="0"/>
              <a:t>28-2-2019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pPr>
              <a:defRPr/>
            </a:pPr>
            <a:r>
              <a:rPr lang="en-US" smtClean="0"/>
              <a:t>Pagina </a:t>
            </a:r>
            <a:fld id="{7D834DF8-4A4A-D849-BE1E-6661C5E98E34}" type="slidenum">
              <a:rPr lang="en-US" smtClean="0"/>
              <a:pPr>
                <a:defRPr/>
              </a:pPr>
              <a:t>‹nr.›</a:t>
            </a:fld>
            <a:endParaRPr lang="en-US"/>
          </a:p>
        </p:txBody>
      </p:sp>
    </p:spTree>
    <p:extLst>
      <p:ext uri="{BB962C8B-B14F-4D97-AF65-F5344CB8AC3E}">
        <p14:creationId xmlns:p14="http://schemas.microsoft.com/office/powerpoint/2010/main" val="95370690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FAE58160-AA92-4FB5-BD57-34FD337E1C2A}" type="datetimeFigureOut">
              <a:rPr lang="nl-NL" smtClean="0"/>
              <a:t>28-2-2019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pPr>
              <a:defRPr/>
            </a:pPr>
            <a:r>
              <a:rPr lang="en-US" smtClean="0"/>
              <a:t>Pagina </a:t>
            </a:r>
            <a:fld id="{7D834DF8-4A4A-D849-BE1E-6661C5E98E34}" type="slidenum">
              <a:rPr lang="en-US" smtClean="0"/>
              <a:pPr>
                <a:defRPr/>
              </a:pPr>
              <a:t>‹nr.›</a:t>
            </a:fld>
            <a:endParaRPr lang="en-US"/>
          </a:p>
        </p:txBody>
      </p:sp>
    </p:spTree>
    <p:extLst>
      <p:ext uri="{BB962C8B-B14F-4D97-AF65-F5344CB8AC3E}">
        <p14:creationId xmlns:p14="http://schemas.microsoft.com/office/powerpoint/2010/main" val="576351362"/>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WXL0012_ONTWERP_PPT_SJABLOON_BLANC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72"/>
            <a:ext cx="9144000" cy="6859072"/>
          </a:xfrm>
          <a:prstGeom prst="rect">
            <a:avLst/>
          </a:prstGeom>
        </p:spPr>
      </p:pic>
    </p:spTree>
    <p:extLst>
      <p:ext uri="{BB962C8B-B14F-4D97-AF65-F5344CB8AC3E}">
        <p14:creationId xmlns:p14="http://schemas.microsoft.com/office/powerpoint/2010/main" val="3114339448"/>
      </p:ext>
    </p:extLst>
  </p:cSld>
  <p:clrMap bg1="lt1" tx1="dk1" bg2="lt2" tx2="dk2" accent1="accent1" accent2="accent2" accent3="accent3" accent4="accent4" accent5="accent5" accent6="accent6" hlink="hlink" folHlink="folHlink"/>
  <p:sldLayoutIdLst>
    <p:sldLayoutId id="2147483728" r:id="rId1"/>
    <p:sldLayoutId id="2147483729" r:id="rId2"/>
  </p:sldLayoutIdLst>
  <p:hf sldNum="0" hd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a:xfrm>
            <a:off x="271463" y="6403975"/>
            <a:ext cx="2133600" cy="365125"/>
          </a:xfrm>
          <a:prstGeom prst="rect">
            <a:avLst/>
          </a:prstGeom>
        </p:spPr>
        <p:txBody>
          <a:bodyPr vert="horz" lIns="91440" tIns="45720" rIns="91440" bIns="45720" rtlCol="0" anchor="ctr"/>
          <a:lstStyle>
            <a:lvl1pPr algn="l" fontAlgn="auto">
              <a:spcBef>
                <a:spcPts val="0"/>
              </a:spcBef>
              <a:spcAft>
                <a:spcPts val="0"/>
              </a:spcAft>
              <a:defRPr sz="1000">
                <a:solidFill>
                  <a:srgbClr val="77B82A"/>
                </a:solidFill>
                <a:latin typeface="Arial"/>
                <a:ea typeface="+mn-ea"/>
                <a:cs typeface="Arial"/>
              </a:defRPr>
            </a:lvl1pPr>
          </a:lstStyle>
          <a:p>
            <a:pPr>
              <a:defRPr/>
            </a:pPr>
            <a:r>
              <a:rPr lang="en-US"/>
              <a:t>Pagina </a:t>
            </a:r>
            <a:fld id="{7D834DF8-4A4A-D849-BE1E-6661C5E98E34}" type="slidenum">
              <a:rPr lang="en-US"/>
              <a:pPr>
                <a:defRPr/>
              </a:pPr>
              <a:t>‹nr.›</a:t>
            </a:fld>
            <a:endParaRPr lang="en-US"/>
          </a:p>
        </p:txBody>
      </p:sp>
    </p:spTree>
    <p:extLst>
      <p:ext uri="{BB962C8B-B14F-4D97-AF65-F5344CB8AC3E}">
        <p14:creationId xmlns:p14="http://schemas.microsoft.com/office/powerpoint/2010/main" val="172336960"/>
      </p:ext>
    </p:extLst>
  </p:cSld>
  <p:clrMap bg1="lt1" tx1="dk1" bg2="lt2" tx2="dk2" accent1="accent1" accent2="accent2" accent3="accent3" accent4="accent4" accent5="accent5" accent6="accent6" hlink="hlink" folHlink="folHlink"/>
  <p:sldLayoutIdLst>
    <p:sldLayoutId id="2147483731" r:id="rId1"/>
    <p:sldLayoutId id="2147483732" r:id="rId2"/>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E58160-AA92-4FB5-BD57-34FD337E1C2A}" type="datetimeFigureOut">
              <a:rPr lang="nl-NL" smtClean="0"/>
              <a:t>28-2-2019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nl-NL" smtClean="0"/>
              <a:t>Voorlichtingsbijeenkomst Dienstverlening UWV WERKbedrijf en Gemeente Participatiewet/IOAW</a:t>
            </a:r>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FA8278B-62B3-4EFF-86AB-C229223E678D}" type="slidenum">
              <a:rPr lang="nl-NL" smtClean="0"/>
              <a:pPr>
                <a:defRPr/>
              </a:pPr>
              <a:t>‹nr.›</a:t>
            </a:fld>
            <a:endParaRPr lang="nl-NL"/>
          </a:p>
        </p:txBody>
      </p:sp>
    </p:spTree>
    <p:extLst>
      <p:ext uri="{BB962C8B-B14F-4D97-AF65-F5344CB8AC3E}">
        <p14:creationId xmlns:p14="http://schemas.microsoft.com/office/powerpoint/2010/main" val="152903318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E58160-AA92-4FB5-BD57-34FD337E1C2A}" type="datetimeFigureOut">
              <a:rPr lang="nl-NL" smtClean="0"/>
              <a:t>28-2-2019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DFACB-6819-4775-8E26-DAAD3C3B07EE}" type="slidenum">
              <a:rPr lang="nl-NL" smtClean="0"/>
              <a:t>‹nr.›</a:t>
            </a:fld>
            <a:endParaRPr lang="nl-NL"/>
          </a:p>
        </p:txBody>
      </p:sp>
    </p:spTree>
    <p:extLst>
      <p:ext uri="{BB962C8B-B14F-4D97-AF65-F5344CB8AC3E}">
        <p14:creationId xmlns:p14="http://schemas.microsoft.com/office/powerpoint/2010/main" val="1529033180"/>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www.werk.nl/"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hyperlink" Target="http://www.mijnuwv.nl/" TargetMode="Externa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http://www.werk.nl/" TargetMode="External"/><Relationship Id="rId2" Type="http://schemas.openxmlformats.org/officeDocument/2006/relationships/hyperlink" Target="http://www.uwv.nl/" TargetMode="Externa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player.vimeo.com/external/188273188.sd.mp4?s=127fd3ec22aaed0d8ff1ec8e4e5f0a092ad5fa3b&amp;profile_id=164"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www.nibud.nl/berekenuwrecht"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www.zelfjeschuldenregelen.nl/"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hyperlink" Target="http://www.vizualize.me/" TargetMode="External"/><Relationship Id="rId3" Type="http://schemas.openxmlformats.org/officeDocument/2006/relationships/hyperlink" Target="http://sollicitatielab.nl/Het-cv-van-de-maand/" TargetMode="External"/><Relationship Id="rId7" Type="http://schemas.openxmlformats.org/officeDocument/2006/relationships/hyperlink" Target="http://www.freecvtemplate.org/"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www.canva.com/" TargetMode="External"/><Relationship Id="rId5" Type="http://schemas.openxmlformats.org/officeDocument/2006/relationships/hyperlink" Target="http://www.carrieretijger.nl/" TargetMode="External"/><Relationship Id="rId10" Type="http://schemas.openxmlformats.org/officeDocument/2006/relationships/hyperlink" Target="http://www.pixlr.com/" TargetMode="External"/><Relationship Id="rId4" Type="http://schemas.openxmlformats.org/officeDocument/2006/relationships/hyperlink" Target="http://www.lifebrander.nl/" TargetMode="External"/><Relationship Id="rId9" Type="http://schemas.openxmlformats.org/officeDocument/2006/relationships/hyperlink" Target="http://www.venngage.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onlineseminar.nl/uwv/" TargetMode="External"/><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pPr>
              <a:defRPr/>
            </a:pPr>
            <a:r>
              <a:rPr lang="nl-NL" smtClean="0"/>
              <a:t>Voorlichtingsbijeenkomst Dienstverlening UWV WERKbedrijf en Gemeente Participatiewet/IOAW</a:t>
            </a:r>
            <a:endParaRPr lang="nl-NL" dirty="0"/>
          </a:p>
        </p:txBody>
      </p:sp>
      <p:sp>
        <p:nvSpPr>
          <p:cNvPr id="4099" name="Rectangle 3"/>
          <p:cNvSpPr>
            <a:spLocks noGrp="1" noChangeArrowheads="1"/>
          </p:cNvSpPr>
          <p:nvPr>
            <p:ph type="body" idx="4294967295"/>
          </p:nvPr>
        </p:nvSpPr>
        <p:spPr>
          <a:xfrm>
            <a:off x="0" y="1778000"/>
            <a:ext cx="8569325" cy="3811588"/>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nl-NL" dirty="0" smtClean="0"/>
          </a:p>
          <a:p>
            <a:pPr algn="ctr">
              <a:buFont typeface="Wingdings 2" pitchFamily="18" charset="2"/>
              <a:buNone/>
            </a:pPr>
            <a:r>
              <a:rPr lang="nl-NL" sz="1700" dirty="0" smtClean="0">
                <a:latin typeface="Arial" pitchFamily="34" charset="0"/>
                <a:cs typeface="Arial" pitchFamily="34" charset="0"/>
              </a:rPr>
              <a:t>U bereikt over een aantal maanden MAX WW</a:t>
            </a:r>
          </a:p>
          <a:p>
            <a:pPr algn="ctr">
              <a:buFont typeface="Wingdings 2" pitchFamily="18" charset="2"/>
              <a:buNone/>
            </a:pPr>
            <a:endParaRPr lang="nl-NL" sz="1700" dirty="0" smtClean="0">
              <a:latin typeface="Arial" pitchFamily="34" charset="0"/>
              <a:cs typeface="Arial" pitchFamily="34" charset="0"/>
            </a:endParaRPr>
          </a:p>
          <a:p>
            <a:pPr algn="ctr" eaLnBrk="1" hangingPunct="1">
              <a:spcAft>
                <a:spcPct val="0"/>
              </a:spcAft>
              <a:buClrTx/>
              <a:buSzTx/>
              <a:buFontTx/>
              <a:buNone/>
            </a:pPr>
            <a:r>
              <a:rPr lang="nl-NL" sz="1700" dirty="0" smtClean="0">
                <a:latin typeface="Arial" pitchFamily="34" charset="0"/>
                <a:cs typeface="Arial" pitchFamily="34" charset="0"/>
              </a:rPr>
              <a:t>Voorlichtingsbijeenkomst: </a:t>
            </a:r>
            <a:endParaRPr lang="nl-NL" sz="1700" dirty="0">
              <a:latin typeface="Arial" pitchFamily="34" charset="0"/>
              <a:cs typeface="Arial" pitchFamily="34" charset="0"/>
            </a:endParaRPr>
          </a:p>
          <a:p>
            <a:pPr algn="ctr" eaLnBrk="1" hangingPunct="1">
              <a:spcAft>
                <a:spcPct val="0"/>
              </a:spcAft>
              <a:buClrTx/>
              <a:buSzTx/>
              <a:buFontTx/>
              <a:buNone/>
            </a:pPr>
            <a:endParaRPr lang="nl-NL" sz="1700" smtClean="0">
              <a:latin typeface="Arial" pitchFamily="34" charset="0"/>
              <a:cs typeface="Arial" pitchFamily="34" charset="0"/>
            </a:endParaRPr>
          </a:p>
          <a:p>
            <a:pPr algn="ctr" eaLnBrk="1" hangingPunct="1">
              <a:spcAft>
                <a:spcPct val="0"/>
              </a:spcAft>
              <a:buClrTx/>
              <a:buSzTx/>
              <a:buFontTx/>
              <a:buNone/>
            </a:pPr>
            <a:endParaRPr lang="nl-NL" sz="1700" dirty="0" smtClean="0">
              <a:latin typeface="Arial" pitchFamily="34" charset="0"/>
              <a:cs typeface="Arial" pitchFamily="34" charset="0"/>
            </a:endParaRPr>
          </a:p>
          <a:p>
            <a:pPr algn="ctr" eaLnBrk="1" hangingPunct="1">
              <a:spcAft>
                <a:spcPct val="0"/>
              </a:spcAft>
              <a:buClrTx/>
              <a:buSzTx/>
              <a:buFontTx/>
              <a:buNone/>
            </a:pPr>
            <a:r>
              <a:rPr lang="nl-NL" sz="1700" dirty="0" smtClean="0">
                <a:latin typeface="Arial" pitchFamily="34" charset="0"/>
                <a:cs typeface="Arial" pitchFamily="34" charset="0"/>
              </a:rPr>
              <a:t>Dienstverlening UWV WERKbedrijf </a:t>
            </a:r>
          </a:p>
          <a:p>
            <a:pPr algn="ctr" eaLnBrk="1" hangingPunct="1">
              <a:spcAft>
                <a:spcPct val="0"/>
              </a:spcAft>
              <a:buClrTx/>
              <a:buSzTx/>
              <a:buFontTx/>
              <a:buNone/>
            </a:pPr>
            <a:r>
              <a:rPr lang="nl-NL" sz="1700" dirty="0" smtClean="0">
                <a:latin typeface="Arial" pitchFamily="34" charset="0"/>
                <a:cs typeface="Arial" pitchFamily="34" charset="0"/>
              </a:rPr>
              <a:t>en</a:t>
            </a:r>
          </a:p>
          <a:p>
            <a:pPr algn="ctr" eaLnBrk="1" hangingPunct="1">
              <a:spcAft>
                <a:spcPct val="0"/>
              </a:spcAft>
              <a:buClrTx/>
              <a:buSzTx/>
              <a:buFontTx/>
              <a:buNone/>
            </a:pPr>
            <a:r>
              <a:rPr lang="nl-NL" sz="1700" dirty="0" smtClean="0">
                <a:latin typeface="Arial" pitchFamily="34" charset="0"/>
                <a:cs typeface="Arial" pitchFamily="34" charset="0"/>
              </a:rPr>
              <a:t>Gemeente Participatiewet/IOAW</a:t>
            </a:r>
          </a:p>
          <a:p>
            <a:pPr algn="ctr" eaLnBrk="1" hangingPunct="1">
              <a:spcAft>
                <a:spcPct val="0"/>
              </a:spcAft>
              <a:buClrTx/>
              <a:buSzTx/>
              <a:buFontTx/>
              <a:buNone/>
            </a:pPr>
            <a:endParaRPr lang="en-US" sz="1700" dirty="0" smtClean="0">
              <a:latin typeface="Arial" pitchFamily="34" charset="0"/>
              <a:cs typeface="Arial" pitchFamily="34" charset="0"/>
            </a:endParaRPr>
          </a:p>
          <a:p>
            <a:pPr algn="ctr" eaLnBrk="1" hangingPunct="1">
              <a:spcAft>
                <a:spcPct val="0"/>
              </a:spcAft>
              <a:buClrTx/>
              <a:buSzTx/>
              <a:buFontTx/>
              <a:buNone/>
            </a:pPr>
            <a:endParaRPr lang="en-US" sz="1700" b="1" dirty="0" smtClean="0">
              <a:latin typeface="Arial" pitchFamily="34" charset="0"/>
              <a:cs typeface="Arial" pitchFamily="34" charset="0"/>
            </a:endParaRPr>
          </a:p>
          <a:p>
            <a:pPr algn="ctr" eaLnBrk="1" hangingPunct="1">
              <a:spcAft>
                <a:spcPct val="0"/>
              </a:spcAft>
              <a:buClrTx/>
              <a:buSzTx/>
              <a:buFontTx/>
              <a:buNone/>
            </a:pPr>
            <a:endParaRPr lang="en-US" sz="1700" b="1" dirty="0">
              <a:latin typeface="Arial" pitchFamily="34" charset="0"/>
              <a:cs typeface="Arial" pitchFamily="34" charset="0"/>
            </a:endParaRPr>
          </a:p>
          <a:p>
            <a:pPr algn="ctr" eaLnBrk="1" hangingPunct="1">
              <a:spcAft>
                <a:spcPct val="0"/>
              </a:spcAft>
              <a:buClrTx/>
              <a:buSzTx/>
              <a:buFontTx/>
              <a:buNone/>
            </a:pPr>
            <a:endParaRPr lang="en-US" sz="1700" b="1" dirty="0" smtClean="0">
              <a:latin typeface="Arial" pitchFamily="34" charset="0"/>
              <a:cs typeface="Arial" pitchFamily="34" charset="0"/>
            </a:endParaRPr>
          </a:p>
          <a:p>
            <a:pPr eaLnBrk="1" hangingPunct="1">
              <a:spcAft>
                <a:spcPct val="0"/>
              </a:spcAft>
              <a:buClrTx/>
              <a:buSzTx/>
              <a:buFontTx/>
              <a:buNone/>
            </a:pPr>
            <a:endParaRPr lang="en-US" sz="1700" b="1" dirty="0" smtClean="0">
              <a:latin typeface="Arial" pitchFamily="34" charset="0"/>
              <a:cs typeface="Arial" pitchFamily="34" charset="0"/>
            </a:endParaRPr>
          </a:p>
          <a:p>
            <a:pPr algn="ctr" eaLnBrk="1" hangingPunct="1">
              <a:spcAft>
                <a:spcPct val="0"/>
              </a:spcAft>
              <a:buClrTx/>
              <a:buSzTx/>
              <a:buFontTx/>
              <a:buNone/>
            </a:pPr>
            <a:endParaRPr lang="en-US" sz="1700" b="1" dirty="0">
              <a:latin typeface="Arial" pitchFamily="34" charset="0"/>
              <a:cs typeface="Arial" pitchFamily="34" charset="0"/>
            </a:endParaRPr>
          </a:p>
          <a:p>
            <a:pPr algn="ctr" eaLnBrk="1" hangingPunct="1">
              <a:spcAft>
                <a:spcPct val="0"/>
              </a:spcAft>
              <a:buClrTx/>
              <a:buSzTx/>
              <a:buFontTx/>
              <a:buNone/>
            </a:pPr>
            <a:endParaRPr lang="en-US" sz="1700" b="1" dirty="0" smtClean="0">
              <a:latin typeface="Arial" pitchFamily="34" charset="0"/>
              <a:cs typeface="Arial" pitchFamily="34" charset="0"/>
            </a:endParaRPr>
          </a:p>
          <a:p>
            <a:pPr algn="ctr" eaLnBrk="1" hangingPunct="1">
              <a:spcAft>
                <a:spcPct val="0"/>
              </a:spcAft>
              <a:buClrTx/>
              <a:buSzTx/>
              <a:buFontTx/>
              <a:buNone/>
            </a:pPr>
            <a:endParaRPr lang="nl-NL" sz="1700"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nl-NL" sz="1700" dirty="0" err="1" smtClean="0">
                <a:latin typeface="Arial" pitchFamily="34" charset="0"/>
                <a:ea typeface="Verdana" pitchFamily="34" charset="0"/>
                <a:cs typeface="Arial" pitchFamily="34" charset="0"/>
              </a:rPr>
              <a:t>Kansvergroters</a:t>
            </a:r>
            <a:r>
              <a:rPr lang="nl-NL" sz="1700" dirty="0" smtClean="0">
                <a:latin typeface="Arial" pitchFamily="34" charset="0"/>
                <a:ea typeface="Verdana" pitchFamily="34" charset="0"/>
                <a:cs typeface="Arial" pitchFamily="34" charset="0"/>
              </a:rPr>
              <a:t> als u op gesprek bent…</a:t>
            </a:r>
            <a:endParaRPr lang="nl-NL" sz="1700" b="0" dirty="0" smtClean="0">
              <a:latin typeface="Arial" pitchFamily="34" charset="0"/>
              <a:ea typeface="Verdana" pitchFamily="34" charset="0"/>
              <a:cs typeface="Arial" pitchFamily="34" charset="0"/>
            </a:endParaRPr>
          </a:p>
        </p:txBody>
      </p:sp>
      <p:sp>
        <p:nvSpPr>
          <p:cNvPr id="8196" name="Rectangle 3"/>
          <p:cNvSpPr>
            <a:spLocks noGrp="1" noChangeArrowheads="1"/>
          </p:cNvSpPr>
          <p:nvPr>
            <p:ph idx="1"/>
          </p:nvPr>
        </p:nvSpPr>
        <p:spPr>
          <a:xfrm>
            <a:off x="314832" y="1340768"/>
            <a:ext cx="8829167" cy="4680520"/>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normAutofit fontScale="92500" lnSpcReduction="10000"/>
          </a:bodyPr>
          <a:lstStyle/>
          <a:p>
            <a:r>
              <a:rPr lang="nl-NL" sz="1700" b="1" i="1" dirty="0" smtClean="0">
                <a:solidFill>
                  <a:schemeClr val="tx1"/>
                </a:solidFill>
                <a:latin typeface="Arial" pitchFamily="34" charset="0"/>
                <a:cs typeface="Arial" pitchFamily="34" charset="0"/>
              </a:rPr>
              <a:t>Proefplaatsing</a:t>
            </a:r>
            <a:r>
              <a:rPr lang="nl-NL" sz="1700" dirty="0" smtClean="0">
                <a:solidFill>
                  <a:schemeClr val="tx1"/>
                </a:solidFill>
                <a:latin typeface="Arial" pitchFamily="34" charset="0"/>
                <a:cs typeface="Arial" pitchFamily="34" charset="0"/>
              </a:rPr>
              <a:t> (met toestemming adviseur werk)         </a:t>
            </a:r>
          </a:p>
          <a:p>
            <a:pPr>
              <a:buFont typeface="Wingdings" pitchFamily="2" charset="2"/>
              <a:buChar char="Ø"/>
            </a:pPr>
            <a:r>
              <a:rPr lang="nl-NL" sz="1700" dirty="0" smtClean="0">
                <a:solidFill>
                  <a:schemeClr val="tx1"/>
                </a:solidFill>
                <a:latin typeface="Arial" pitchFamily="34" charset="0"/>
                <a:cs typeface="Arial" pitchFamily="34" charset="0"/>
                <a:sym typeface="Wingdings" pitchFamily="2" charset="2"/>
              </a:rPr>
              <a:t>Van 1 week tot 2 maanden</a:t>
            </a:r>
          </a:p>
          <a:p>
            <a:pPr>
              <a:buFont typeface="Wingdings" pitchFamily="2" charset="2"/>
              <a:buChar char="Ø"/>
            </a:pPr>
            <a:r>
              <a:rPr lang="nl-NL" sz="1700" dirty="0" smtClean="0">
                <a:solidFill>
                  <a:schemeClr val="tx1"/>
                </a:solidFill>
                <a:latin typeface="Arial" pitchFamily="34" charset="0"/>
                <a:cs typeface="Arial" pitchFamily="34" charset="0"/>
                <a:sym typeface="Wingdings" pitchFamily="2" charset="2"/>
              </a:rPr>
              <a:t>Werkgever intentie: minimaal 6 maanden contract</a:t>
            </a:r>
          </a:p>
          <a:p>
            <a:pPr algn="ctr">
              <a:buFont typeface="Wingdings 2" pitchFamily="18" charset="2"/>
              <a:buNone/>
            </a:pPr>
            <a:endParaRPr lang="nl-NL" sz="1700" dirty="0" smtClean="0">
              <a:solidFill>
                <a:schemeClr val="tx1"/>
              </a:solidFill>
              <a:latin typeface="Arial" pitchFamily="34" charset="0"/>
              <a:cs typeface="Arial" pitchFamily="34" charset="0"/>
            </a:endParaRPr>
          </a:p>
          <a:p>
            <a:r>
              <a:rPr lang="nl-NL" sz="1700" b="1" i="1" dirty="0" smtClean="0">
                <a:solidFill>
                  <a:schemeClr val="tx1"/>
                </a:solidFill>
                <a:latin typeface="Arial" pitchFamily="34" charset="0"/>
                <a:cs typeface="Arial" pitchFamily="34" charset="0"/>
              </a:rPr>
              <a:t>Mobiliteitsbonus</a:t>
            </a:r>
            <a:r>
              <a:rPr lang="nl-NL" sz="1700" dirty="0" smtClean="0">
                <a:solidFill>
                  <a:schemeClr val="tx1"/>
                </a:solidFill>
                <a:latin typeface="Arial" pitchFamily="34" charset="0"/>
                <a:cs typeface="Arial" pitchFamily="34" charset="0"/>
              </a:rPr>
              <a:t> (via belastingdienst/ werkgever)</a:t>
            </a:r>
          </a:p>
          <a:p>
            <a:pPr>
              <a:buFont typeface="Wingdings" pitchFamily="2" charset="2"/>
              <a:buChar char="Ø"/>
            </a:pPr>
            <a:r>
              <a:rPr lang="nl-NL" sz="1700" dirty="0" smtClean="0">
                <a:solidFill>
                  <a:schemeClr val="tx1"/>
                </a:solidFill>
                <a:latin typeface="Arial" pitchFamily="34" charset="0"/>
                <a:cs typeface="Arial" pitchFamily="34" charset="0"/>
              </a:rPr>
              <a:t>56+</a:t>
            </a:r>
          </a:p>
          <a:p>
            <a:pPr>
              <a:buFont typeface="Wingdings" pitchFamily="2" charset="2"/>
              <a:buChar char="Ø"/>
            </a:pPr>
            <a:r>
              <a:rPr lang="nl-NL" sz="1700" dirty="0">
                <a:solidFill>
                  <a:schemeClr val="tx1"/>
                </a:solidFill>
                <a:latin typeface="Arial" pitchFamily="34" charset="0"/>
                <a:cs typeface="Arial" pitchFamily="34" charset="0"/>
              </a:rPr>
              <a:t>K</a:t>
            </a:r>
            <a:r>
              <a:rPr lang="nl-NL" sz="1700" dirty="0" smtClean="0">
                <a:solidFill>
                  <a:schemeClr val="tx1"/>
                </a:solidFill>
                <a:latin typeface="Arial" pitchFamily="34" charset="0"/>
                <a:cs typeface="Arial" pitchFamily="34" charset="0"/>
              </a:rPr>
              <a:t>orting is maximaal €7000 p/jaar met een duur van 3 jaar</a:t>
            </a:r>
          </a:p>
          <a:p>
            <a:pPr>
              <a:buFont typeface="Wingdings" panose="05000000000000000000" pitchFamily="2" charset="2"/>
              <a:buChar char="q"/>
            </a:pPr>
            <a:endParaRPr lang="nl-NL" sz="1700" dirty="0" smtClean="0">
              <a:solidFill>
                <a:schemeClr val="tx1"/>
              </a:solidFill>
              <a:latin typeface="Arial" pitchFamily="34" charset="0"/>
              <a:ea typeface="Verdana" pitchFamily="34" charset="0"/>
              <a:cs typeface="Arial" pitchFamily="34" charset="0"/>
            </a:endParaRPr>
          </a:p>
          <a:p>
            <a:pPr>
              <a:buFont typeface="Wingdings" panose="05000000000000000000" pitchFamily="2" charset="2"/>
              <a:buChar char="q"/>
            </a:pPr>
            <a:r>
              <a:rPr lang="nl-NL" sz="1700" b="1" i="1" dirty="0" smtClean="0">
                <a:solidFill>
                  <a:schemeClr val="tx1"/>
                </a:solidFill>
                <a:latin typeface="Arial" pitchFamily="34" charset="0"/>
                <a:ea typeface="Verdana" pitchFamily="34" charset="0"/>
                <a:cs typeface="Arial" pitchFamily="34" charset="0"/>
              </a:rPr>
              <a:t>Compensatieregeling</a:t>
            </a:r>
            <a:r>
              <a:rPr lang="nl-NL" sz="1700" dirty="0" smtClean="0">
                <a:solidFill>
                  <a:schemeClr val="tx1"/>
                </a:solidFill>
                <a:latin typeface="Arial" pitchFamily="34" charset="0"/>
                <a:ea typeface="Verdana" pitchFamily="34" charset="0"/>
                <a:cs typeface="Arial" pitchFamily="34" charset="0"/>
              </a:rPr>
              <a:t> </a:t>
            </a:r>
            <a:r>
              <a:rPr lang="nl-NL" sz="1700" dirty="0">
                <a:solidFill>
                  <a:schemeClr val="tx1"/>
                </a:solidFill>
                <a:latin typeface="Arial" pitchFamily="34" charset="0"/>
                <a:ea typeface="Verdana" pitchFamily="34" charset="0"/>
                <a:cs typeface="Arial" pitchFamily="34" charset="0"/>
              </a:rPr>
              <a:t>oudere </a:t>
            </a:r>
            <a:r>
              <a:rPr lang="nl-NL" sz="1700" dirty="0" smtClean="0">
                <a:solidFill>
                  <a:schemeClr val="tx1"/>
                </a:solidFill>
                <a:latin typeface="Arial" pitchFamily="34" charset="0"/>
                <a:ea typeface="Verdana" pitchFamily="34" charset="0"/>
                <a:cs typeface="Arial" pitchFamily="34" charset="0"/>
              </a:rPr>
              <a:t>werkzoekenden</a:t>
            </a:r>
          </a:p>
          <a:p>
            <a:pPr>
              <a:buFont typeface="Wingdings" panose="05000000000000000000" pitchFamily="2" charset="2"/>
              <a:buChar char="Ø"/>
            </a:pPr>
            <a:r>
              <a:rPr lang="nl-NL" sz="1700" dirty="0" smtClean="0">
                <a:solidFill>
                  <a:schemeClr val="tx1"/>
                </a:solidFill>
                <a:latin typeface="Arial" pitchFamily="34" charset="0"/>
                <a:ea typeface="Verdana" pitchFamily="34" charset="0"/>
                <a:cs typeface="Arial" pitchFamily="34" charset="0"/>
              </a:rPr>
              <a:t>56+ die tussen 1-1-2018 en 31-12-2019 vanuit WW in dienst treedt</a:t>
            </a:r>
          </a:p>
          <a:p>
            <a:pPr>
              <a:buFont typeface="Wingdings" panose="05000000000000000000" pitchFamily="2" charset="2"/>
              <a:buChar char="Ø"/>
            </a:pPr>
            <a:r>
              <a:rPr lang="nl-NL" sz="1700" dirty="0" smtClean="0">
                <a:solidFill>
                  <a:schemeClr val="tx1"/>
                </a:solidFill>
                <a:latin typeface="Arial" pitchFamily="34" charset="0"/>
                <a:ea typeface="Verdana" pitchFamily="34" charset="0"/>
                <a:cs typeface="Arial" pitchFamily="34" charset="0"/>
              </a:rPr>
              <a:t>Én die al langer dan 1 jaar WW heeft</a:t>
            </a:r>
          </a:p>
          <a:p>
            <a:pPr>
              <a:buFont typeface="Wingdings" panose="05000000000000000000" pitchFamily="2" charset="2"/>
              <a:buChar char="v"/>
            </a:pPr>
            <a:r>
              <a:rPr lang="nl-NL" sz="1700" dirty="0" smtClean="0">
                <a:solidFill>
                  <a:schemeClr val="tx1"/>
                </a:solidFill>
                <a:latin typeface="Arial" pitchFamily="34" charset="0"/>
                <a:ea typeface="Verdana" pitchFamily="34" charset="0"/>
                <a:cs typeface="Arial" pitchFamily="34" charset="0"/>
              </a:rPr>
              <a:t>Als werknemer ziek wordt, betaalt de werkgever alleen de eerste 13 weken het loon door. Daarna ontvangt de werkgever voor hem een ziektewetuitkering van UWV. Deze voorziening blijft 5 jaar geldig</a:t>
            </a:r>
            <a:endParaRPr lang="nl-NL" sz="1700" dirty="0">
              <a:solidFill>
                <a:schemeClr val="tx1"/>
              </a:solidFill>
              <a:latin typeface="Arial" pitchFamily="34" charset="0"/>
              <a:ea typeface="Verdana" pitchFamily="34" charset="0"/>
              <a:cs typeface="Arial" pitchFamily="34" charset="0"/>
            </a:endParaRPr>
          </a:p>
          <a:p>
            <a:pPr marL="0" indent="0">
              <a:buNone/>
            </a:pPr>
            <a:endParaRPr lang="nl-NL" sz="1700" dirty="0" smtClean="0">
              <a:solidFill>
                <a:schemeClr val="tx1"/>
              </a:solidFill>
              <a:latin typeface="Arial" pitchFamily="34" charset="0"/>
              <a:cs typeface="Arial" pitchFamily="34" charset="0"/>
            </a:endParaRPr>
          </a:p>
          <a:p>
            <a:pPr marL="0" indent="0">
              <a:spcAft>
                <a:spcPts val="0"/>
              </a:spcAft>
              <a:buNone/>
            </a:pPr>
            <a:endParaRPr lang="nl-NL" sz="1700" dirty="0">
              <a:solidFill>
                <a:schemeClr val="tx1"/>
              </a:solidFill>
              <a:latin typeface="Arial" pitchFamily="34" charset="0"/>
              <a:ea typeface="Verdana" pitchFamily="34" charset="0"/>
              <a:cs typeface="Arial" pitchFamily="34" charset="0"/>
            </a:endParaRPr>
          </a:p>
          <a:p>
            <a:pPr marL="0" indent="0">
              <a:buNone/>
            </a:pPr>
            <a:r>
              <a:rPr lang="nl-NL" sz="1700" dirty="0" smtClean="0">
                <a:solidFill>
                  <a:schemeClr val="tx1"/>
                </a:solidFill>
                <a:latin typeface="Arial" pitchFamily="34" charset="0"/>
                <a:cs typeface="Arial" pitchFamily="34" charset="0"/>
              </a:rPr>
              <a:t> </a:t>
            </a:r>
          </a:p>
          <a:p>
            <a:pPr marL="0" indent="0">
              <a:buNone/>
            </a:pPr>
            <a:endParaRPr lang="nl-NL" sz="1700" dirty="0" smtClean="0">
              <a:solidFill>
                <a:schemeClr val="tx1"/>
              </a:solidFill>
              <a:latin typeface="Arial" pitchFamily="34" charset="0"/>
              <a:cs typeface="Arial" pitchFamily="34" charset="0"/>
            </a:endParaRPr>
          </a:p>
          <a:p>
            <a:pPr>
              <a:buFont typeface="Wingdings" panose="05000000000000000000" pitchFamily="2" charset="2"/>
              <a:buChar char="Ø"/>
            </a:pPr>
            <a:endParaRPr lang="nl-NL" sz="1700" dirty="0" smtClean="0">
              <a:solidFill>
                <a:schemeClr val="tx1"/>
              </a:solidFill>
              <a:latin typeface="Arial" pitchFamily="34" charset="0"/>
              <a:cs typeface="Arial" pitchFamily="34" charset="0"/>
            </a:endParaRPr>
          </a:p>
          <a:p>
            <a:pPr marL="0" indent="0">
              <a:buNone/>
            </a:pPr>
            <a:endParaRPr lang="nl-NL" sz="1700" dirty="0" smtClean="0">
              <a:solidFill>
                <a:schemeClr val="tx1"/>
              </a:solidFill>
              <a:latin typeface="Arial" pitchFamily="34" charset="0"/>
              <a:cs typeface="Arial" pitchFamily="34" charset="0"/>
            </a:endParaRPr>
          </a:p>
          <a:p>
            <a:endParaRPr lang="nl-NL" sz="1700" dirty="0" smtClean="0">
              <a:solidFill>
                <a:schemeClr val="tx1"/>
              </a:solidFill>
              <a:latin typeface="Arial" pitchFamily="34" charset="0"/>
              <a:cs typeface="Arial" pitchFamily="34" charset="0"/>
            </a:endParaRPr>
          </a:p>
          <a:p>
            <a:endParaRPr lang="nl-NL" sz="1700" dirty="0" smtClean="0">
              <a:solidFill>
                <a:schemeClr val="tx1"/>
              </a:solidFill>
              <a:latin typeface="Arial" pitchFamily="34" charset="0"/>
              <a:cs typeface="Arial" pitchFamily="34" charset="0"/>
            </a:endParaRPr>
          </a:p>
          <a:p>
            <a:pPr marL="0" indent="0">
              <a:buNone/>
            </a:pPr>
            <a:endParaRPr lang="nl-NL" sz="1700" dirty="0" smtClean="0">
              <a:solidFill>
                <a:schemeClr val="tx1"/>
              </a:solidFill>
              <a:latin typeface="Arial" pitchFamily="34" charset="0"/>
              <a:cs typeface="Arial" pitchFamily="34" charset="0"/>
            </a:endParaRPr>
          </a:p>
          <a:p>
            <a:pPr marL="0" indent="0">
              <a:buNone/>
            </a:pPr>
            <a:endParaRPr lang="nl-NL" sz="1700" dirty="0" smtClean="0">
              <a:solidFill>
                <a:schemeClr val="tx1"/>
              </a:solidFill>
              <a:latin typeface="Arial" pitchFamily="34" charset="0"/>
              <a:cs typeface="Arial" pitchFamily="34" charset="0"/>
            </a:endParaRPr>
          </a:p>
          <a:p>
            <a:pPr>
              <a:buFont typeface="Wingdings 2" pitchFamily="18" charset="2"/>
              <a:buNone/>
            </a:pPr>
            <a:endParaRPr lang="en-US" sz="1700" dirty="0" smtClean="0">
              <a:latin typeface="Arial" pitchFamily="34" charset="0"/>
              <a:cs typeface="Arial" pitchFamily="34" charset="0"/>
            </a:endParaRPr>
          </a:p>
          <a:p>
            <a:pPr>
              <a:buFont typeface="Wingdings 2" pitchFamily="18" charset="2"/>
              <a:buNone/>
            </a:pPr>
            <a:endParaRPr lang="nl-NL" sz="1700" dirty="0" smtClean="0">
              <a:latin typeface="Arial" pitchFamily="34" charset="0"/>
              <a:cs typeface="Arial" pitchFamily="34" charset="0"/>
            </a:endParaRPr>
          </a:p>
        </p:txBody>
      </p:sp>
      <p:sp>
        <p:nvSpPr>
          <p:cNvPr id="2" name="Tijdelijke aanduiding voor voettekst 1"/>
          <p:cNvSpPr>
            <a:spLocks noGrp="1"/>
          </p:cNvSpPr>
          <p:nvPr>
            <p:ph type="ftr" sz="quarter" idx="11"/>
          </p:nvPr>
        </p:nvSpPr>
        <p:spPr/>
        <p:txBody>
          <a:bodyPr/>
          <a:lstStyle/>
          <a:p>
            <a:pPr>
              <a:defRPr/>
            </a:pPr>
            <a:r>
              <a:rPr lang="nl-NL" smtClean="0"/>
              <a:t>Voorlichtingsbijeenkomst Dienstverlening UWV WERKbedrijf en Gemeente Participatiewet/IOAW</a:t>
            </a:r>
            <a:endParaRPr lang="nl-NL"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4166" y="1484784"/>
            <a:ext cx="2653652" cy="172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nl-NL" sz="1700" dirty="0" smtClean="0">
                <a:latin typeface="Arial" pitchFamily="34" charset="0"/>
                <a:cs typeface="Arial" pitchFamily="34" charset="0"/>
              </a:rPr>
              <a:t>Nog meer van het UWV…</a:t>
            </a:r>
          </a:p>
        </p:txBody>
      </p:sp>
      <p:sp>
        <p:nvSpPr>
          <p:cNvPr id="7172" name="Rectangle 3"/>
          <p:cNvSpPr>
            <a:spLocks noGrp="1" noChangeArrowheads="1"/>
          </p:cNvSpPr>
          <p:nvPr>
            <p:ph idx="1"/>
          </p:nvPr>
        </p:nvSpPr>
        <p:spPr>
          <a:xfrm>
            <a:off x="403191" y="1340768"/>
            <a:ext cx="8451850" cy="4891187"/>
          </a:xfrm>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nl-NL" sz="1700" dirty="0">
                <a:solidFill>
                  <a:schemeClr val="tx1"/>
                </a:solidFill>
                <a:latin typeface="Arial" pitchFamily="34" charset="0"/>
                <a:cs typeface="Arial" pitchFamily="34" charset="0"/>
              </a:rPr>
              <a:t>Leren &amp; </a:t>
            </a:r>
            <a:r>
              <a:rPr lang="nl-NL" sz="1700" dirty="0" smtClean="0">
                <a:solidFill>
                  <a:schemeClr val="tx1"/>
                </a:solidFill>
                <a:latin typeface="Arial" pitchFamily="34" charset="0"/>
                <a:cs typeface="Arial" pitchFamily="34" charset="0"/>
              </a:rPr>
              <a:t>Werken; Arbeidsmarktinformatie</a:t>
            </a:r>
            <a:r>
              <a:rPr lang="nl-NL" sz="1700" dirty="0">
                <a:solidFill>
                  <a:schemeClr val="tx1"/>
                </a:solidFill>
                <a:latin typeface="Arial" pitchFamily="34" charset="0"/>
                <a:cs typeface="Arial" pitchFamily="34" charset="0"/>
              </a:rPr>
              <a:t>, kansrijke beroepen</a:t>
            </a:r>
          </a:p>
          <a:p>
            <a:pPr>
              <a:spcAft>
                <a:spcPts val="0"/>
              </a:spcAft>
            </a:pPr>
            <a:endParaRPr lang="nl-NL" sz="1700" dirty="0">
              <a:solidFill>
                <a:schemeClr val="tx1"/>
              </a:solidFill>
              <a:latin typeface="Arial" pitchFamily="34" charset="0"/>
              <a:ea typeface="Verdana" pitchFamily="34" charset="0"/>
              <a:cs typeface="Arial" pitchFamily="34" charset="0"/>
            </a:endParaRPr>
          </a:p>
          <a:p>
            <a:pPr>
              <a:spcAft>
                <a:spcPts val="0"/>
              </a:spcAft>
            </a:pPr>
            <a:r>
              <a:rPr lang="nl-NL" sz="1700" dirty="0">
                <a:solidFill>
                  <a:schemeClr val="tx1"/>
                </a:solidFill>
                <a:latin typeface="Arial" pitchFamily="34" charset="0"/>
                <a:ea typeface="Verdana" pitchFamily="34" charset="0"/>
                <a:cs typeface="Arial" pitchFamily="34" charset="0"/>
              </a:rPr>
              <a:t>Training Succesvol naar Werk (10 modules)</a:t>
            </a:r>
          </a:p>
          <a:p>
            <a:pPr marL="0" indent="0">
              <a:spcAft>
                <a:spcPts val="0"/>
              </a:spcAft>
              <a:buNone/>
            </a:pPr>
            <a:endParaRPr lang="nl-NL" sz="1700" dirty="0" smtClean="0">
              <a:solidFill>
                <a:schemeClr val="tx1"/>
              </a:solidFill>
              <a:latin typeface="Arial" pitchFamily="34" charset="0"/>
              <a:ea typeface="Verdana" pitchFamily="34" charset="0"/>
              <a:cs typeface="Arial" pitchFamily="34" charset="0"/>
            </a:endParaRPr>
          </a:p>
          <a:p>
            <a:pPr>
              <a:spcAft>
                <a:spcPts val="0"/>
              </a:spcAft>
            </a:pPr>
            <a:r>
              <a:rPr lang="nl-NL" sz="1700" dirty="0" smtClean="0">
                <a:solidFill>
                  <a:schemeClr val="tx1"/>
                </a:solidFill>
                <a:latin typeface="Arial" pitchFamily="34" charset="0"/>
                <a:ea typeface="Verdana" pitchFamily="34" charset="0"/>
                <a:cs typeface="Arial" pitchFamily="34" charset="0"/>
              </a:rPr>
              <a:t>Workshops, </a:t>
            </a:r>
            <a:r>
              <a:rPr lang="nl-NL" sz="1700" dirty="0" err="1" smtClean="0">
                <a:solidFill>
                  <a:schemeClr val="tx1"/>
                </a:solidFill>
                <a:latin typeface="Arial" pitchFamily="34" charset="0"/>
                <a:ea typeface="Verdana" pitchFamily="34" charset="0"/>
                <a:cs typeface="Arial" pitchFamily="34" charset="0"/>
              </a:rPr>
              <a:t>webinars</a:t>
            </a:r>
            <a:r>
              <a:rPr lang="nl-NL" sz="1700" dirty="0" smtClean="0">
                <a:solidFill>
                  <a:schemeClr val="tx1"/>
                </a:solidFill>
                <a:latin typeface="Arial" pitchFamily="34" charset="0"/>
                <a:ea typeface="Verdana" pitchFamily="34" charset="0"/>
                <a:cs typeface="Arial" pitchFamily="34" charset="0"/>
              </a:rPr>
              <a:t>, </a:t>
            </a:r>
            <a:r>
              <a:rPr lang="nl-NL" sz="1700" dirty="0">
                <a:solidFill>
                  <a:schemeClr val="tx1"/>
                </a:solidFill>
                <a:latin typeface="Arial" pitchFamily="34" charset="0"/>
                <a:ea typeface="Verdana" pitchFamily="34" charset="0"/>
                <a:cs typeface="Arial" pitchFamily="34" charset="0"/>
              </a:rPr>
              <a:t>W</a:t>
            </a:r>
            <a:r>
              <a:rPr lang="nl-NL" sz="1700" dirty="0" smtClean="0">
                <a:solidFill>
                  <a:schemeClr val="tx1"/>
                </a:solidFill>
                <a:latin typeface="Arial" pitchFamily="34" charset="0"/>
                <a:ea typeface="Verdana" pitchFamily="34" charset="0"/>
                <a:cs typeface="Arial" pitchFamily="34" charset="0"/>
              </a:rPr>
              <a:t>erkhoek, vacatureoverzicht UWV in uw werkmap</a:t>
            </a:r>
          </a:p>
          <a:p>
            <a:pPr marL="0" indent="0">
              <a:spcAft>
                <a:spcPts val="0"/>
              </a:spcAft>
              <a:buNone/>
            </a:pPr>
            <a:endParaRPr lang="nl-NL" sz="1700" dirty="0">
              <a:solidFill>
                <a:schemeClr val="tx1"/>
              </a:solidFill>
              <a:latin typeface="Arial" pitchFamily="34" charset="0"/>
              <a:ea typeface="Verdana" pitchFamily="34" charset="0"/>
              <a:cs typeface="Arial" pitchFamily="34" charset="0"/>
            </a:endParaRPr>
          </a:p>
          <a:p>
            <a:pPr>
              <a:spcAft>
                <a:spcPts val="0"/>
              </a:spcAft>
            </a:pPr>
            <a:r>
              <a:rPr lang="nl-NL" sz="1700" dirty="0" smtClean="0">
                <a:solidFill>
                  <a:schemeClr val="tx1"/>
                </a:solidFill>
                <a:latin typeface="Arial" pitchFamily="34" charset="0"/>
                <a:ea typeface="Verdana" pitchFamily="34" charset="0"/>
                <a:cs typeface="Arial" pitchFamily="34" charset="0"/>
              </a:rPr>
              <a:t>Opleidingsmarkt, vacaturemarkt, speeddates en andere bijeenkomsten</a:t>
            </a:r>
          </a:p>
          <a:p>
            <a:pPr marL="0" indent="0">
              <a:spcAft>
                <a:spcPts val="0"/>
              </a:spcAft>
              <a:buNone/>
            </a:pPr>
            <a:endParaRPr lang="nl-NL" sz="1700" dirty="0">
              <a:solidFill>
                <a:schemeClr val="tx1"/>
              </a:solidFill>
              <a:latin typeface="Arial" pitchFamily="34" charset="0"/>
              <a:ea typeface="Verdana" pitchFamily="34" charset="0"/>
              <a:cs typeface="Arial" pitchFamily="34" charset="0"/>
            </a:endParaRPr>
          </a:p>
          <a:p>
            <a:pPr>
              <a:spcAft>
                <a:spcPts val="0"/>
              </a:spcAft>
            </a:pPr>
            <a:r>
              <a:rPr lang="nl-NL" sz="1700" dirty="0">
                <a:solidFill>
                  <a:schemeClr val="tx1"/>
                </a:solidFill>
                <a:latin typeface="Arial" pitchFamily="34" charset="0"/>
                <a:cs typeface="Arial" pitchFamily="34" charset="0"/>
              </a:rPr>
              <a:t>Starten als Zelfstandige? Volg de online training op </a:t>
            </a:r>
            <a:r>
              <a:rPr lang="nl-NL" sz="1700" dirty="0" smtClean="0">
                <a:solidFill>
                  <a:schemeClr val="tx1"/>
                </a:solidFill>
                <a:latin typeface="Arial" pitchFamily="34" charset="0"/>
                <a:cs typeface="Arial" pitchFamily="34" charset="0"/>
              </a:rPr>
              <a:t>Werk.nl</a:t>
            </a:r>
          </a:p>
          <a:p>
            <a:pPr>
              <a:spcAft>
                <a:spcPts val="0"/>
              </a:spcAft>
            </a:pPr>
            <a:endParaRPr lang="nl-NL" sz="1700" dirty="0">
              <a:solidFill>
                <a:schemeClr val="tx1"/>
              </a:solidFill>
              <a:latin typeface="Arial" pitchFamily="34" charset="0"/>
              <a:cs typeface="Arial" pitchFamily="34" charset="0"/>
            </a:endParaRPr>
          </a:p>
          <a:p>
            <a:pPr>
              <a:spcAft>
                <a:spcPts val="0"/>
              </a:spcAft>
            </a:pPr>
            <a:r>
              <a:rPr lang="nl-NL" sz="1700" dirty="0" smtClean="0">
                <a:solidFill>
                  <a:schemeClr val="tx1"/>
                </a:solidFill>
                <a:latin typeface="Arial" pitchFamily="34" charset="0"/>
                <a:cs typeface="Arial" pitchFamily="34" charset="0"/>
              </a:rPr>
              <a:t>Binnen lopen en/of gebruik computers; dagelijks van 8.30 uur </a:t>
            </a:r>
            <a:r>
              <a:rPr lang="nl-NL" sz="1700" dirty="0">
                <a:solidFill>
                  <a:schemeClr val="tx1"/>
                </a:solidFill>
                <a:latin typeface="Arial" pitchFamily="34" charset="0"/>
                <a:cs typeface="Arial" pitchFamily="34" charset="0"/>
              </a:rPr>
              <a:t>tot </a:t>
            </a:r>
            <a:r>
              <a:rPr lang="nl-NL" sz="1700" dirty="0" smtClean="0">
                <a:solidFill>
                  <a:schemeClr val="tx1"/>
                </a:solidFill>
                <a:latin typeface="Arial" pitchFamily="34" charset="0"/>
                <a:cs typeface="Arial" pitchFamily="34" charset="0"/>
              </a:rPr>
              <a:t>12:00 uur</a:t>
            </a:r>
            <a:endParaRPr lang="nl-NL" sz="1700" dirty="0">
              <a:solidFill>
                <a:schemeClr val="tx1"/>
              </a:solidFill>
              <a:latin typeface="Arial" pitchFamily="34" charset="0"/>
              <a:cs typeface="Arial" pitchFamily="34" charset="0"/>
              <a:sym typeface="Wingdings" pitchFamily="2" charset="2"/>
            </a:endParaRPr>
          </a:p>
          <a:p>
            <a:pPr>
              <a:spcAft>
                <a:spcPts val="0"/>
              </a:spcAft>
              <a:buFont typeface="Wingdings 2" pitchFamily="18" charset="2"/>
              <a:buNone/>
            </a:pPr>
            <a:endParaRPr lang="nl-NL" sz="1700" dirty="0" smtClean="0">
              <a:solidFill>
                <a:schemeClr val="tx1"/>
              </a:solidFill>
              <a:latin typeface="Arial" pitchFamily="34" charset="0"/>
              <a:cs typeface="Arial" pitchFamily="34" charset="0"/>
            </a:endParaRPr>
          </a:p>
          <a:p>
            <a:pPr>
              <a:spcAft>
                <a:spcPts val="0"/>
              </a:spcAft>
            </a:pPr>
            <a:r>
              <a:rPr lang="nl-NL" sz="1700" dirty="0" err="1" smtClean="0">
                <a:solidFill>
                  <a:schemeClr val="tx1"/>
                </a:solidFill>
                <a:latin typeface="Arial" pitchFamily="34" charset="0"/>
                <a:cs typeface="Arial" pitchFamily="34" charset="0"/>
              </a:rPr>
              <a:t>Eures</a:t>
            </a:r>
            <a:r>
              <a:rPr lang="nl-NL" sz="1700" dirty="0" smtClean="0">
                <a:solidFill>
                  <a:schemeClr val="tx1"/>
                </a:solidFill>
                <a:latin typeface="Arial" pitchFamily="34" charset="0"/>
                <a:cs typeface="Arial" pitchFamily="34" charset="0"/>
              </a:rPr>
              <a:t> (werken in het buitenland); kijk op </a:t>
            </a:r>
            <a:r>
              <a:rPr lang="nl-NL" sz="1700" dirty="0" smtClean="0">
                <a:solidFill>
                  <a:schemeClr val="tx1"/>
                </a:solidFill>
                <a:latin typeface="Arial" pitchFamily="34" charset="0"/>
                <a:cs typeface="Arial" pitchFamily="34" charset="0"/>
                <a:hlinkClick r:id="rId3"/>
              </a:rPr>
              <a:t>www.werk.nl</a:t>
            </a:r>
            <a:endParaRPr lang="nl-NL" sz="1700" dirty="0" smtClean="0">
              <a:solidFill>
                <a:schemeClr val="tx1"/>
              </a:solidFill>
              <a:latin typeface="Arial" pitchFamily="34" charset="0"/>
              <a:cs typeface="Arial" pitchFamily="34" charset="0"/>
            </a:endParaRPr>
          </a:p>
          <a:p>
            <a:pPr>
              <a:spcAft>
                <a:spcPts val="0"/>
              </a:spcAft>
            </a:pPr>
            <a:endParaRPr lang="nl-NL" sz="1700" dirty="0">
              <a:solidFill>
                <a:schemeClr val="tx1"/>
              </a:solidFill>
              <a:latin typeface="Arial" pitchFamily="34" charset="0"/>
              <a:cs typeface="Arial" pitchFamily="34" charset="0"/>
            </a:endParaRPr>
          </a:p>
          <a:p>
            <a:pPr>
              <a:spcAft>
                <a:spcPts val="0"/>
              </a:spcAft>
            </a:pPr>
            <a:r>
              <a:rPr lang="nl-NL" sz="1700" dirty="0">
                <a:solidFill>
                  <a:schemeClr val="tx1"/>
                </a:solidFill>
                <a:latin typeface="Arial" pitchFamily="34" charset="0"/>
                <a:cs typeface="Arial" pitchFamily="34" charset="0"/>
                <a:sym typeface="Wingdings" pitchFamily="2" charset="2"/>
              </a:rPr>
              <a:t>Mogelijk </a:t>
            </a:r>
            <a:r>
              <a:rPr lang="nl-NL" sz="1700" dirty="0" err="1">
                <a:solidFill>
                  <a:schemeClr val="tx1"/>
                </a:solidFill>
                <a:latin typeface="Arial" pitchFamily="34" charset="0"/>
                <a:cs typeface="Arial" pitchFamily="34" charset="0"/>
                <a:sym typeface="Wingdings" pitchFamily="2" charset="2"/>
              </a:rPr>
              <a:t>jobhunter</a:t>
            </a:r>
            <a:r>
              <a:rPr lang="nl-NL" sz="1700" dirty="0">
                <a:solidFill>
                  <a:schemeClr val="tx1"/>
                </a:solidFill>
                <a:latin typeface="Arial" pitchFamily="34" charset="0"/>
                <a:cs typeface="Arial" pitchFamily="34" charset="0"/>
                <a:sym typeface="Wingdings" pitchFamily="2" charset="2"/>
              </a:rPr>
              <a:t>/ persoonlijke coach in laatste 3 </a:t>
            </a:r>
            <a:r>
              <a:rPr lang="nl-NL" sz="1700" dirty="0" smtClean="0">
                <a:solidFill>
                  <a:schemeClr val="tx1"/>
                </a:solidFill>
                <a:latin typeface="Arial" pitchFamily="34" charset="0"/>
                <a:cs typeface="Arial" pitchFamily="34" charset="0"/>
                <a:sym typeface="Wingdings" pitchFamily="2" charset="2"/>
              </a:rPr>
              <a:t>maanden</a:t>
            </a:r>
            <a:endParaRPr lang="nl-NL" sz="1700" dirty="0">
              <a:solidFill>
                <a:schemeClr val="tx1"/>
              </a:solidFill>
              <a:latin typeface="Arial" pitchFamily="34" charset="0"/>
              <a:cs typeface="Arial" pitchFamily="34" charset="0"/>
              <a:sym typeface="Wingdings" pitchFamily="2" charset="2"/>
            </a:endParaRPr>
          </a:p>
          <a:p>
            <a:pPr marL="0" indent="0">
              <a:spcAft>
                <a:spcPts val="0"/>
              </a:spcAft>
              <a:buNone/>
            </a:pPr>
            <a:endParaRPr lang="nl-NL" sz="1700" dirty="0" smtClean="0">
              <a:solidFill>
                <a:schemeClr val="tx1"/>
              </a:solidFill>
              <a:latin typeface="Arial" pitchFamily="34" charset="0"/>
              <a:cs typeface="Arial" pitchFamily="34" charset="0"/>
            </a:endParaRPr>
          </a:p>
          <a:p>
            <a:pPr marL="0" indent="0">
              <a:spcAft>
                <a:spcPts val="0"/>
              </a:spcAft>
              <a:buNone/>
            </a:pPr>
            <a:endParaRPr lang="nl-NL" sz="1700" dirty="0" smtClean="0">
              <a:solidFill>
                <a:schemeClr val="tx1"/>
              </a:solidFill>
              <a:latin typeface="Arial" pitchFamily="34" charset="0"/>
              <a:cs typeface="Arial" pitchFamily="34" charset="0"/>
              <a:sym typeface="Wingdings" pitchFamily="2" charset="2"/>
            </a:endParaRPr>
          </a:p>
          <a:p>
            <a:pPr>
              <a:buFont typeface="Wingdings 2" pitchFamily="18" charset="2"/>
              <a:buNone/>
            </a:pPr>
            <a:endParaRPr lang="nl-NL" sz="1700" dirty="0" smtClean="0">
              <a:latin typeface="Arial" pitchFamily="34" charset="0"/>
              <a:cs typeface="Arial" pitchFamily="34" charset="0"/>
            </a:endParaRPr>
          </a:p>
          <a:p>
            <a:pPr>
              <a:buFont typeface="Wingdings 2" pitchFamily="18" charset="2"/>
              <a:buNone/>
            </a:pPr>
            <a:endParaRPr lang="nl-NL" sz="1700" dirty="0" smtClean="0">
              <a:latin typeface="Arial" pitchFamily="34" charset="0"/>
              <a:cs typeface="Arial" pitchFamily="34" charset="0"/>
            </a:endParaRPr>
          </a:p>
        </p:txBody>
      </p:sp>
      <p:sp>
        <p:nvSpPr>
          <p:cNvPr id="2" name="Tijdelijke aanduiding voor voettekst 1"/>
          <p:cNvSpPr>
            <a:spLocks noGrp="1"/>
          </p:cNvSpPr>
          <p:nvPr>
            <p:ph type="ftr" sz="quarter" idx="11"/>
          </p:nvPr>
        </p:nvSpPr>
        <p:spPr/>
        <p:txBody>
          <a:bodyPr/>
          <a:lstStyle/>
          <a:p>
            <a:pPr>
              <a:defRPr/>
            </a:pPr>
            <a:r>
              <a:rPr lang="nl-NL" smtClean="0"/>
              <a:t>Voorlichtingsbijeenkomst Dienstverlening UWV WERKbedrijf en Gemeente Participatiewet/IOAW</a:t>
            </a:r>
            <a:endParaRPr lang="nl-N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nl-NL" sz="1700" dirty="0" smtClean="0">
                <a:latin typeface="Arial" pitchFamily="34" charset="0"/>
                <a:cs typeface="Arial" pitchFamily="34" charset="0"/>
              </a:rPr>
              <a:t>Wat verwacht het UWV van u?</a:t>
            </a:r>
          </a:p>
        </p:txBody>
      </p:sp>
      <p:sp>
        <p:nvSpPr>
          <p:cNvPr id="14340" name="Rectangle 3"/>
          <p:cNvSpPr>
            <a:spLocks noGrp="1" noChangeArrowheads="1"/>
          </p:cNvSpPr>
          <p:nvPr>
            <p:ph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marL="0" indent="0" eaLnBrk="1" hangingPunct="1">
              <a:lnSpc>
                <a:spcPct val="90000"/>
              </a:lnSpc>
              <a:buNone/>
            </a:pPr>
            <a:endParaRPr lang="nl-NL" sz="1700" dirty="0" smtClean="0">
              <a:solidFill>
                <a:schemeClr val="tx1"/>
              </a:solidFill>
              <a:latin typeface="Arial" pitchFamily="34" charset="0"/>
              <a:cs typeface="Arial" pitchFamily="34" charset="0"/>
            </a:endParaRPr>
          </a:p>
          <a:p>
            <a:pPr marL="0" indent="0" eaLnBrk="1" hangingPunct="1">
              <a:lnSpc>
                <a:spcPct val="90000"/>
              </a:lnSpc>
              <a:buNone/>
            </a:pPr>
            <a:endParaRPr lang="nl-NL" sz="1700" dirty="0">
              <a:solidFill>
                <a:schemeClr val="tx1"/>
              </a:solidFill>
              <a:latin typeface="Arial" pitchFamily="34" charset="0"/>
              <a:cs typeface="Arial" pitchFamily="34" charset="0"/>
            </a:endParaRPr>
          </a:p>
          <a:p>
            <a:pPr marL="0" indent="0" eaLnBrk="1" hangingPunct="1">
              <a:lnSpc>
                <a:spcPct val="90000"/>
              </a:lnSpc>
              <a:buNone/>
            </a:pPr>
            <a:endParaRPr lang="nl-NL" sz="1700" dirty="0">
              <a:solidFill>
                <a:schemeClr val="tx1"/>
              </a:solidFill>
              <a:latin typeface="Arial" pitchFamily="34" charset="0"/>
              <a:cs typeface="Arial" pitchFamily="34" charset="0"/>
            </a:endParaRPr>
          </a:p>
          <a:p>
            <a:pPr>
              <a:lnSpc>
                <a:spcPct val="90000"/>
              </a:lnSpc>
            </a:pPr>
            <a:r>
              <a:rPr lang="nl-NL" sz="1700" dirty="0" smtClean="0">
                <a:solidFill>
                  <a:schemeClr val="tx1"/>
                </a:solidFill>
                <a:latin typeface="Arial" pitchFamily="34" charset="0"/>
                <a:cs typeface="Arial" pitchFamily="34" charset="0"/>
              </a:rPr>
              <a:t>UWV binnen 7 dagen op de hoogte houden van </a:t>
            </a:r>
            <a:r>
              <a:rPr lang="nl-NL" sz="1700" b="1" dirty="0" smtClean="0">
                <a:solidFill>
                  <a:schemeClr val="tx1"/>
                </a:solidFill>
                <a:latin typeface="Arial" pitchFamily="34" charset="0"/>
                <a:cs typeface="Arial" pitchFamily="34" charset="0"/>
              </a:rPr>
              <a:t>alle</a:t>
            </a:r>
            <a:r>
              <a:rPr lang="nl-NL" sz="1700" dirty="0" smtClean="0">
                <a:solidFill>
                  <a:schemeClr val="tx1"/>
                </a:solidFill>
                <a:latin typeface="Arial" pitchFamily="34" charset="0"/>
                <a:cs typeface="Arial" pitchFamily="34" charset="0"/>
              </a:rPr>
              <a:t> wijzigingen; bijv. nieuwe </a:t>
            </a:r>
            <a:r>
              <a:rPr lang="nl-NL" sz="1700" dirty="0">
                <a:solidFill>
                  <a:schemeClr val="tx1"/>
                </a:solidFill>
                <a:latin typeface="Arial" pitchFamily="34" charset="0"/>
                <a:cs typeface="Arial" pitchFamily="34" charset="0"/>
              </a:rPr>
              <a:t>email, telefoon, vakantie, verhuizing, werkhervatting, </a:t>
            </a:r>
            <a:r>
              <a:rPr lang="nl-NL" sz="1700" dirty="0" smtClean="0">
                <a:solidFill>
                  <a:schemeClr val="tx1"/>
                </a:solidFill>
                <a:latin typeface="Arial" pitchFamily="34" charset="0"/>
                <a:cs typeface="Arial" pitchFamily="34" charset="0"/>
              </a:rPr>
              <a:t>ziek. Doe dit via een bericht in de werkmap </a:t>
            </a:r>
            <a:r>
              <a:rPr lang="nl-NL" sz="1700" b="1" dirty="0" smtClean="0">
                <a:solidFill>
                  <a:schemeClr val="tx1"/>
                </a:solidFill>
                <a:latin typeface="Arial" pitchFamily="34" charset="0"/>
                <a:cs typeface="Arial" pitchFamily="34" charset="0"/>
              </a:rPr>
              <a:t>EN </a:t>
            </a:r>
            <a:r>
              <a:rPr lang="nl-NL" sz="1700" dirty="0" smtClean="0">
                <a:solidFill>
                  <a:schemeClr val="tx1"/>
                </a:solidFill>
                <a:latin typeface="Arial" pitchFamily="34" charset="0"/>
                <a:cs typeface="Arial" pitchFamily="34" charset="0"/>
              </a:rPr>
              <a:t>via het</a:t>
            </a:r>
            <a:r>
              <a:rPr lang="nl-NL" sz="1700" dirty="0">
                <a:solidFill>
                  <a:schemeClr val="tx1"/>
                </a:solidFill>
                <a:latin typeface="Arial" pitchFamily="34" charset="0"/>
                <a:cs typeface="Arial" pitchFamily="34" charset="0"/>
              </a:rPr>
              <a:t> </a:t>
            </a:r>
            <a:r>
              <a:rPr lang="nl-NL" sz="1700" b="1" dirty="0" smtClean="0">
                <a:solidFill>
                  <a:schemeClr val="tx1"/>
                </a:solidFill>
                <a:latin typeface="Arial" pitchFamily="34" charset="0"/>
                <a:cs typeface="Arial" pitchFamily="34" charset="0"/>
              </a:rPr>
              <a:t>wijzigingsformulier</a:t>
            </a:r>
            <a:r>
              <a:rPr lang="nl-NL" sz="1700" dirty="0" smtClean="0">
                <a:solidFill>
                  <a:schemeClr val="tx1"/>
                </a:solidFill>
                <a:latin typeface="Arial" pitchFamily="34" charset="0"/>
                <a:cs typeface="Arial" pitchFamily="34" charset="0"/>
              </a:rPr>
              <a:t> </a:t>
            </a:r>
            <a:r>
              <a:rPr lang="nl-NL" sz="1700" dirty="0">
                <a:solidFill>
                  <a:schemeClr val="tx1"/>
                </a:solidFill>
                <a:latin typeface="Arial" pitchFamily="34" charset="0"/>
                <a:cs typeface="Arial" pitchFamily="34" charset="0"/>
              </a:rPr>
              <a:t>(</a:t>
            </a:r>
            <a:r>
              <a:rPr lang="nl-NL" sz="1700" dirty="0" smtClean="0">
                <a:solidFill>
                  <a:schemeClr val="tx1"/>
                </a:solidFill>
                <a:latin typeface="Arial" pitchFamily="34" charset="0"/>
                <a:cs typeface="Arial" pitchFamily="34" charset="0"/>
                <a:hlinkClick r:id="rId2"/>
              </a:rPr>
              <a:t>www.mijnuwv.nl</a:t>
            </a:r>
            <a:r>
              <a:rPr lang="nl-NL" sz="1700" dirty="0" smtClean="0">
                <a:solidFill>
                  <a:schemeClr val="tx1"/>
                </a:solidFill>
                <a:latin typeface="Arial" pitchFamily="34" charset="0"/>
                <a:cs typeface="Arial" pitchFamily="34" charset="0"/>
              </a:rPr>
              <a:t>), </a:t>
            </a:r>
            <a:r>
              <a:rPr lang="nl-NL" sz="1700" dirty="0">
                <a:solidFill>
                  <a:schemeClr val="tx1"/>
                </a:solidFill>
                <a:latin typeface="Arial" pitchFamily="34" charset="0"/>
                <a:cs typeface="Arial" pitchFamily="34" charset="0"/>
              </a:rPr>
              <a:t>of bel indien niet </a:t>
            </a:r>
            <a:r>
              <a:rPr lang="nl-NL" sz="1700" dirty="0" err="1">
                <a:solidFill>
                  <a:schemeClr val="tx1"/>
                </a:solidFill>
                <a:latin typeface="Arial" pitchFamily="34" charset="0"/>
                <a:cs typeface="Arial" pitchFamily="34" charset="0"/>
              </a:rPr>
              <a:t>digivaardig</a:t>
            </a:r>
            <a:r>
              <a:rPr lang="nl-NL" sz="1700" dirty="0">
                <a:solidFill>
                  <a:schemeClr val="tx1"/>
                </a:solidFill>
                <a:latin typeface="Arial" pitchFamily="34" charset="0"/>
                <a:cs typeface="Arial" pitchFamily="34" charset="0"/>
              </a:rPr>
              <a:t>: </a:t>
            </a:r>
            <a:r>
              <a:rPr lang="nl-NL" sz="1700" dirty="0" smtClean="0">
                <a:solidFill>
                  <a:schemeClr val="tx1"/>
                </a:solidFill>
                <a:latin typeface="Arial" pitchFamily="34" charset="0"/>
                <a:cs typeface="Arial" pitchFamily="34" charset="0"/>
              </a:rPr>
              <a:t>0900-9294</a:t>
            </a:r>
          </a:p>
          <a:p>
            <a:pPr>
              <a:lnSpc>
                <a:spcPct val="90000"/>
              </a:lnSpc>
            </a:pPr>
            <a:endParaRPr lang="nl-NL" sz="1700" dirty="0">
              <a:solidFill>
                <a:schemeClr val="tx1"/>
              </a:solidFill>
              <a:latin typeface="Arial" pitchFamily="34" charset="0"/>
              <a:cs typeface="Arial" pitchFamily="34" charset="0"/>
            </a:endParaRPr>
          </a:p>
          <a:p>
            <a:pPr>
              <a:lnSpc>
                <a:spcPct val="90000"/>
              </a:lnSpc>
            </a:pPr>
            <a:r>
              <a:rPr lang="nl-NL" sz="1700" dirty="0" smtClean="0">
                <a:solidFill>
                  <a:schemeClr val="tx1"/>
                </a:solidFill>
                <a:latin typeface="Arial" pitchFamily="34" charset="0"/>
                <a:cs typeface="Arial" pitchFamily="34" charset="0"/>
              </a:rPr>
              <a:t>Inkomstenformulier invullen</a:t>
            </a:r>
          </a:p>
          <a:p>
            <a:pPr>
              <a:lnSpc>
                <a:spcPct val="90000"/>
              </a:lnSpc>
            </a:pPr>
            <a:endParaRPr lang="nl-NL" sz="1700" dirty="0">
              <a:solidFill>
                <a:schemeClr val="tx1"/>
              </a:solidFill>
              <a:latin typeface="Arial" pitchFamily="34" charset="0"/>
              <a:cs typeface="Arial" pitchFamily="34" charset="0"/>
            </a:endParaRPr>
          </a:p>
          <a:p>
            <a:pPr>
              <a:lnSpc>
                <a:spcPct val="90000"/>
              </a:lnSpc>
            </a:pPr>
            <a:r>
              <a:rPr lang="nl-NL" sz="1700" dirty="0" smtClean="0">
                <a:solidFill>
                  <a:schemeClr val="tx1"/>
                </a:solidFill>
                <a:latin typeface="Arial" pitchFamily="34" charset="0"/>
                <a:cs typeface="Arial" pitchFamily="34" charset="0"/>
              </a:rPr>
              <a:t>Alle werk is passend na 6 maanden WW</a:t>
            </a:r>
            <a:endParaRPr lang="nl-NL" sz="1700" dirty="0">
              <a:solidFill>
                <a:schemeClr val="tx1"/>
              </a:solidFill>
              <a:latin typeface="Arial" pitchFamily="34" charset="0"/>
              <a:cs typeface="Arial" pitchFamily="34" charset="0"/>
            </a:endParaRPr>
          </a:p>
          <a:p>
            <a:endParaRPr lang="nl-NL" sz="1700" dirty="0" smtClean="0">
              <a:solidFill>
                <a:schemeClr val="tx1"/>
              </a:solidFill>
              <a:latin typeface="Arial" pitchFamily="34" charset="0"/>
              <a:cs typeface="Arial" pitchFamily="34" charset="0"/>
            </a:endParaRPr>
          </a:p>
          <a:p>
            <a:endParaRPr lang="nl-NL" sz="1700" dirty="0" smtClean="0">
              <a:solidFill>
                <a:schemeClr val="tx1"/>
              </a:solidFill>
              <a:latin typeface="Arial" pitchFamily="34" charset="0"/>
              <a:cs typeface="Arial" pitchFamily="34" charset="0"/>
            </a:endParaRPr>
          </a:p>
          <a:p>
            <a:endParaRPr lang="nl-NL" sz="1700" dirty="0" smtClean="0">
              <a:solidFill>
                <a:schemeClr val="tx1"/>
              </a:solidFill>
              <a:latin typeface="Arial" pitchFamily="34" charset="0"/>
              <a:cs typeface="Arial" pitchFamily="34" charset="0"/>
            </a:endParaRPr>
          </a:p>
          <a:p>
            <a:pPr marL="0" indent="0">
              <a:buNone/>
            </a:pPr>
            <a:endParaRPr lang="nl-NL" sz="1700" dirty="0" smtClean="0">
              <a:latin typeface="Arial" pitchFamily="34" charset="0"/>
              <a:cs typeface="Arial" pitchFamily="34" charset="0"/>
            </a:endParaRPr>
          </a:p>
        </p:txBody>
      </p:sp>
      <p:sp>
        <p:nvSpPr>
          <p:cNvPr id="2" name="Tijdelijke aanduiding voor voettekst 1"/>
          <p:cNvSpPr>
            <a:spLocks noGrp="1"/>
          </p:cNvSpPr>
          <p:nvPr>
            <p:ph type="ftr" sz="quarter" idx="11"/>
          </p:nvPr>
        </p:nvSpPr>
        <p:spPr/>
        <p:txBody>
          <a:bodyPr/>
          <a:lstStyle/>
          <a:p>
            <a:pPr>
              <a:defRPr/>
            </a:pPr>
            <a:r>
              <a:rPr lang="nl-NL" smtClean="0"/>
              <a:t>Voorlichtingsbijeenkomst Dienstverlening UWV WERKbedrijf en Gemeente Participatiewet/IOAW</a:t>
            </a:r>
            <a:endParaRPr lang="nl-N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nl-NL" sz="1700" dirty="0" smtClean="0">
                <a:latin typeface="Arial" pitchFamily="34" charset="0"/>
                <a:cs typeface="Arial" pitchFamily="34" charset="0"/>
              </a:rPr>
              <a:t>Vragen? </a:t>
            </a:r>
          </a:p>
        </p:txBody>
      </p:sp>
      <p:sp>
        <p:nvSpPr>
          <p:cNvPr id="15364" name="Rectangle 3"/>
          <p:cNvSpPr>
            <a:spLocks noGrp="1" noChangeArrowheads="1"/>
          </p:cNvSpPr>
          <p:nvPr>
            <p:ph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algn="ctr">
              <a:buFont typeface="Wingdings 2" pitchFamily="18" charset="2"/>
              <a:buNone/>
            </a:pPr>
            <a:endParaRPr lang="nl-NL" sz="1900" dirty="0" smtClean="0">
              <a:latin typeface="Arial" pitchFamily="34" charset="0"/>
              <a:cs typeface="Arial" pitchFamily="34" charset="0"/>
              <a:hlinkClick r:id="rId2"/>
            </a:endParaRPr>
          </a:p>
          <a:p>
            <a:pPr algn="ctr">
              <a:buNone/>
            </a:pPr>
            <a:r>
              <a:rPr lang="nl-NL" sz="1700" dirty="0">
                <a:solidFill>
                  <a:schemeClr val="tx1"/>
                </a:solidFill>
                <a:latin typeface="Arial" pitchFamily="34" charset="0"/>
                <a:cs typeface="Arial" pitchFamily="34" charset="0"/>
              </a:rPr>
              <a:t>Vraag? Neem contact op met het UWV (een antwoord van een buurman, familie of kennis kan onjuist zijn)!</a:t>
            </a:r>
          </a:p>
          <a:p>
            <a:pPr algn="ctr">
              <a:buFont typeface="Wingdings 2" pitchFamily="18" charset="2"/>
              <a:buNone/>
            </a:pPr>
            <a:endParaRPr lang="nl-NL" sz="1900" dirty="0">
              <a:latin typeface="Arial" pitchFamily="34" charset="0"/>
              <a:cs typeface="Arial" pitchFamily="34" charset="0"/>
              <a:hlinkClick r:id="rId2"/>
            </a:endParaRPr>
          </a:p>
          <a:p>
            <a:pPr algn="ctr">
              <a:buFont typeface="Wingdings 2" pitchFamily="18" charset="2"/>
              <a:buNone/>
            </a:pPr>
            <a:endParaRPr lang="nl-NL" sz="1900" dirty="0" smtClean="0">
              <a:latin typeface="Arial" pitchFamily="34" charset="0"/>
              <a:cs typeface="Arial" pitchFamily="34" charset="0"/>
              <a:hlinkClick r:id="rId2"/>
            </a:endParaRPr>
          </a:p>
          <a:p>
            <a:pPr algn="ctr">
              <a:buFont typeface="Wingdings 2" pitchFamily="18" charset="2"/>
              <a:buNone/>
            </a:pPr>
            <a:r>
              <a:rPr lang="nl-NL" sz="1900" dirty="0" smtClean="0">
                <a:latin typeface="Arial" pitchFamily="34" charset="0"/>
                <a:cs typeface="Arial" pitchFamily="34" charset="0"/>
                <a:hlinkClick r:id="rId2"/>
              </a:rPr>
              <a:t>www.UWV.nl</a:t>
            </a:r>
            <a:r>
              <a:rPr lang="nl-NL" sz="1900" dirty="0" smtClean="0">
                <a:latin typeface="Arial" pitchFamily="34" charset="0"/>
                <a:cs typeface="Arial" pitchFamily="34" charset="0"/>
              </a:rPr>
              <a:t/>
            </a:r>
            <a:br>
              <a:rPr lang="nl-NL" sz="1900" dirty="0" smtClean="0">
                <a:latin typeface="Arial" pitchFamily="34" charset="0"/>
                <a:cs typeface="Arial" pitchFamily="34" charset="0"/>
              </a:rPr>
            </a:br>
            <a:endParaRPr lang="nl-NL" sz="1900" dirty="0" smtClean="0">
              <a:latin typeface="Arial" pitchFamily="34" charset="0"/>
              <a:cs typeface="Arial" pitchFamily="34" charset="0"/>
            </a:endParaRPr>
          </a:p>
          <a:p>
            <a:pPr algn="ctr">
              <a:buFont typeface="Wingdings 2" pitchFamily="18" charset="2"/>
              <a:buNone/>
            </a:pPr>
            <a:r>
              <a:rPr lang="nl-NL" sz="1900" dirty="0" smtClean="0">
                <a:latin typeface="Arial" pitchFamily="34" charset="0"/>
                <a:cs typeface="Arial" pitchFamily="34" charset="0"/>
                <a:hlinkClick r:id="rId3"/>
              </a:rPr>
              <a:t>www.WERK.nl</a:t>
            </a:r>
            <a:r>
              <a:rPr lang="nl-NL" sz="1900" dirty="0" smtClean="0">
                <a:latin typeface="Arial" pitchFamily="34" charset="0"/>
                <a:cs typeface="Arial" pitchFamily="34" charset="0"/>
              </a:rPr>
              <a:t/>
            </a:r>
            <a:br>
              <a:rPr lang="nl-NL" sz="1900" dirty="0" smtClean="0">
                <a:latin typeface="Arial" pitchFamily="34" charset="0"/>
                <a:cs typeface="Arial" pitchFamily="34" charset="0"/>
              </a:rPr>
            </a:br>
            <a:endParaRPr lang="nl-NL" sz="1900" dirty="0" smtClean="0">
              <a:latin typeface="Arial" pitchFamily="34" charset="0"/>
              <a:cs typeface="Arial" pitchFamily="34" charset="0"/>
            </a:endParaRPr>
          </a:p>
          <a:p>
            <a:pPr algn="ctr">
              <a:buFont typeface="Wingdings 2" pitchFamily="18" charset="2"/>
              <a:buNone/>
            </a:pPr>
            <a:endParaRPr lang="nl-NL" sz="1900" dirty="0" smtClean="0">
              <a:latin typeface="Arial" pitchFamily="34" charset="0"/>
              <a:cs typeface="Arial" pitchFamily="34" charset="0"/>
            </a:endParaRPr>
          </a:p>
          <a:p>
            <a:pPr algn="ctr">
              <a:buFont typeface="Wingdings 2" pitchFamily="18" charset="2"/>
              <a:buNone/>
            </a:pPr>
            <a:r>
              <a:rPr lang="nl-NL" sz="1900" dirty="0" smtClean="0">
                <a:latin typeface="Arial" pitchFamily="34" charset="0"/>
                <a:cs typeface="Arial" pitchFamily="34" charset="0"/>
              </a:rPr>
              <a:t>Of bel 0900-9294</a:t>
            </a:r>
          </a:p>
          <a:p>
            <a:pPr>
              <a:buFont typeface="Wingdings 2" pitchFamily="18" charset="2"/>
              <a:buNone/>
            </a:pPr>
            <a:endParaRPr lang="nl-NL" sz="1700" dirty="0" smtClean="0">
              <a:latin typeface="Arial" pitchFamily="34" charset="0"/>
              <a:cs typeface="Arial" pitchFamily="34" charset="0"/>
            </a:endParaRPr>
          </a:p>
        </p:txBody>
      </p:sp>
      <p:sp>
        <p:nvSpPr>
          <p:cNvPr id="2" name="Tijdelijke aanduiding voor voettekst 1"/>
          <p:cNvSpPr>
            <a:spLocks noGrp="1"/>
          </p:cNvSpPr>
          <p:nvPr>
            <p:ph type="ftr" sz="quarter" idx="11"/>
          </p:nvPr>
        </p:nvSpPr>
        <p:spPr/>
        <p:txBody>
          <a:bodyPr/>
          <a:lstStyle/>
          <a:p>
            <a:pPr>
              <a:defRPr/>
            </a:pPr>
            <a:r>
              <a:rPr lang="nl-NL" smtClean="0"/>
              <a:t>Voorlichtingsbijeenkomst Dienstverlening UWV WERKbedrijf en Gemeente Participatiewet/IOAW</a:t>
            </a:r>
            <a:endParaRPr lang="nl-N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586022" y="1865205"/>
            <a:ext cx="7758618" cy="1066800"/>
          </a:xfrm>
        </p:spPr>
        <p:txBody>
          <a:bodyPr anchor="t" anchorCtr="0">
            <a:normAutofit fontScale="90000"/>
          </a:bodyPr>
          <a:lstStyle/>
          <a:p>
            <a:pPr eaLnBrk="1" hangingPunct="1">
              <a:defRPr/>
            </a:pPr>
            <a:r>
              <a:rPr lang="nl-NL" b="0" dirty="0" smtClean="0">
                <a:latin typeface="Arial" panose="020B0604020202020204" pitchFamily="34" charset="0"/>
                <a:ea typeface="Verdana" pitchFamily="34" charset="0"/>
                <a:cs typeface="Arial" panose="020B0604020202020204" pitchFamily="34" charset="0"/>
              </a:rPr>
              <a:t>Wat staat mij te wachten na de WW?</a:t>
            </a:r>
          </a:p>
        </p:txBody>
      </p:sp>
      <p:sp>
        <p:nvSpPr>
          <p:cNvPr id="60419" name="Rectangle 3"/>
          <p:cNvSpPr>
            <a:spLocks noGrp="1" noChangeArrowheads="1"/>
          </p:cNvSpPr>
          <p:nvPr>
            <p:ph type="subTitle" idx="1"/>
          </p:nvPr>
        </p:nvSpPr>
        <p:spPr>
          <a:xfrm>
            <a:off x="586022" y="3463162"/>
            <a:ext cx="7758618" cy="1927860"/>
          </a:xfrm>
        </p:spPr>
        <p:txBody>
          <a:bodyPr/>
          <a:lstStyle/>
          <a:p>
            <a:pPr eaLnBrk="1" hangingPunct="1">
              <a:defRPr/>
            </a:pPr>
            <a:r>
              <a:rPr lang="nl-NL" dirty="0" smtClean="0">
                <a:effectLst/>
                <a:latin typeface="Arial" panose="020B0604020202020204" pitchFamily="34" charset="0"/>
                <a:ea typeface="Verdana" pitchFamily="34" charset="0"/>
                <a:cs typeface="Arial" panose="020B0604020202020204" pitchFamily="34" charset="0"/>
              </a:rPr>
              <a:t>Gemeente </a:t>
            </a:r>
            <a:r>
              <a:rPr lang="nl-NL" dirty="0" smtClean="0">
                <a:latin typeface="Arial" panose="020B0604020202020204" pitchFamily="34" charset="0"/>
                <a:ea typeface="Verdana" pitchFamily="34" charset="0"/>
                <a:cs typeface="Arial" panose="020B0604020202020204" pitchFamily="34" charset="0"/>
              </a:rPr>
              <a:t>…..</a:t>
            </a:r>
            <a:endParaRPr lang="nl-NL" dirty="0" smtClean="0">
              <a:effectLst/>
              <a:latin typeface="Arial" panose="020B0604020202020204" pitchFamily="34" charset="0"/>
              <a:ea typeface="Verdana"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a:xfrm>
            <a:off x="323528" y="332656"/>
            <a:ext cx="8363272" cy="868958"/>
          </a:xfrm>
        </p:spPr>
        <p:txBody>
          <a:bodyPr anchor="b" anchorCtr="0"/>
          <a:lstStyle/>
          <a:p>
            <a:pPr algn="l" eaLnBrk="1" hangingPunct="1">
              <a:defRPr/>
            </a:pPr>
            <a:r>
              <a:rPr lang="nl-NL" sz="2800" b="1" dirty="0" smtClean="0">
                <a:solidFill>
                  <a:schemeClr val="tx2"/>
                </a:solidFill>
                <a:effectLst/>
                <a:latin typeface="Arial" panose="020B0604020202020204" pitchFamily="34" charset="0"/>
                <a:ea typeface="Verdana" pitchFamily="34" charset="0"/>
                <a:cs typeface="Arial" panose="020B0604020202020204" pitchFamily="34" charset="0"/>
              </a:rPr>
              <a:t>Inhoud</a:t>
            </a:r>
          </a:p>
        </p:txBody>
      </p:sp>
      <p:sp>
        <p:nvSpPr>
          <p:cNvPr id="62467" name="Rectangle 3"/>
          <p:cNvSpPr>
            <a:spLocks noGrp="1" noChangeArrowheads="1"/>
          </p:cNvSpPr>
          <p:nvPr>
            <p:ph idx="1"/>
          </p:nvPr>
        </p:nvSpPr>
        <p:spPr>
          <a:xfrm>
            <a:off x="323528" y="1700808"/>
            <a:ext cx="8363272" cy="4525963"/>
          </a:xfrm>
        </p:spPr>
        <p:txBody>
          <a:bodyPr/>
          <a:lstStyle/>
          <a:p>
            <a:pPr marL="284400" indent="-284400" eaLnBrk="1" hangingPunct="1">
              <a:buFont typeface="Wingdings" pitchFamily="2" charset="2"/>
              <a:buNone/>
              <a:defRPr/>
            </a:pPr>
            <a:r>
              <a:rPr lang="nl-NL" sz="1700" dirty="0" smtClean="0">
                <a:latin typeface="Arial" panose="020B0604020202020204" pitchFamily="34" charset="0"/>
                <a:ea typeface="Verdana" pitchFamily="34" charset="0"/>
                <a:cs typeface="Arial" panose="020B0604020202020204" pitchFamily="34" charset="0"/>
              </a:rPr>
              <a:t>Uitkering in kader van de Participatiewet</a:t>
            </a:r>
          </a:p>
          <a:p>
            <a:pPr marL="284400" indent="-284400" eaLnBrk="1" hangingPunct="1">
              <a:buFont typeface="Wingdings" pitchFamily="2" charset="2"/>
              <a:buNone/>
              <a:defRPr/>
            </a:pPr>
            <a:endParaRPr lang="nl-NL" sz="1700" dirty="0">
              <a:latin typeface="Arial" panose="020B0604020202020204" pitchFamily="34" charset="0"/>
              <a:ea typeface="Verdana" pitchFamily="34" charset="0"/>
              <a:cs typeface="Arial" panose="020B0604020202020204" pitchFamily="34" charset="0"/>
            </a:endParaRPr>
          </a:p>
          <a:p>
            <a:pPr marL="284400" indent="-284400" eaLnBrk="1" hangingPunct="1">
              <a:buFont typeface="Wingdings" pitchFamily="2" charset="2"/>
              <a:buNone/>
              <a:defRPr/>
            </a:pPr>
            <a:endParaRPr lang="nl-NL" sz="1700" dirty="0" smtClean="0">
              <a:latin typeface="Arial" panose="020B0604020202020204" pitchFamily="34" charset="0"/>
              <a:ea typeface="Verdana" pitchFamily="34" charset="0"/>
              <a:cs typeface="Arial" panose="020B0604020202020204" pitchFamily="34" charset="0"/>
            </a:endParaRPr>
          </a:p>
          <a:p>
            <a:pPr marL="284400" lvl="1" indent="-284400" eaLnBrk="1" hangingPunct="1">
              <a:buClr>
                <a:schemeClr val="accent3"/>
              </a:buClr>
              <a:buFont typeface="Arial" panose="020B0604020202020204" pitchFamily="34" charset="0"/>
              <a:buChar char="•"/>
              <a:defRPr/>
            </a:pPr>
            <a:r>
              <a:rPr lang="nl-NL" sz="1700" dirty="0" smtClean="0">
                <a:latin typeface="Arial" panose="020B0604020202020204" pitchFamily="34" charset="0"/>
                <a:ea typeface="Verdana" pitchFamily="34" charset="0"/>
                <a:cs typeface="Arial" panose="020B0604020202020204" pitchFamily="34" charset="0"/>
              </a:rPr>
              <a:t>Wie heeft recht</a:t>
            </a:r>
          </a:p>
          <a:p>
            <a:pPr marL="284400" lvl="1" indent="-284400" eaLnBrk="1" hangingPunct="1">
              <a:buClr>
                <a:schemeClr val="accent3"/>
              </a:buClr>
              <a:buFont typeface="Arial" panose="020B0604020202020204" pitchFamily="34" charset="0"/>
              <a:buChar char="•"/>
              <a:defRPr/>
            </a:pPr>
            <a:r>
              <a:rPr lang="nl-NL" sz="1700" dirty="0" smtClean="0">
                <a:latin typeface="Arial" panose="020B0604020202020204" pitchFamily="34" charset="0"/>
                <a:ea typeface="Verdana" pitchFamily="34" charset="0"/>
                <a:cs typeface="Arial" panose="020B0604020202020204" pitchFamily="34" charset="0"/>
              </a:rPr>
              <a:t>Budget</a:t>
            </a:r>
          </a:p>
          <a:p>
            <a:pPr marL="284400" lvl="1" indent="-284400">
              <a:buClr>
                <a:schemeClr val="accent3"/>
              </a:buClr>
              <a:buFont typeface="Arial" panose="020B0604020202020204" pitchFamily="34" charset="0"/>
              <a:buChar char="•"/>
              <a:defRPr/>
            </a:pPr>
            <a:r>
              <a:rPr lang="nl-NL" sz="1700" dirty="0">
                <a:latin typeface="Arial" panose="020B0604020202020204" pitchFamily="34" charset="0"/>
                <a:ea typeface="Verdana" pitchFamily="34" charset="0"/>
                <a:cs typeface="Arial" panose="020B0604020202020204" pitchFamily="34" charset="0"/>
              </a:rPr>
              <a:t>Hoogte van de </a:t>
            </a:r>
            <a:r>
              <a:rPr lang="nl-NL" sz="1700" dirty="0" smtClean="0">
                <a:latin typeface="Arial" panose="020B0604020202020204" pitchFamily="34" charset="0"/>
                <a:ea typeface="Verdana" pitchFamily="34" charset="0"/>
                <a:cs typeface="Arial" panose="020B0604020202020204" pitchFamily="34" charset="0"/>
              </a:rPr>
              <a:t>uitkering</a:t>
            </a:r>
          </a:p>
          <a:p>
            <a:pPr marL="284400" lvl="1" indent="-284400" eaLnBrk="1" hangingPunct="1">
              <a:buClr>
                <a:schemeClr val="accent3"/>
              </a:buClr>
              <a:buFont typeface="Arial" panose="020B0604020202020204" pitchFamily="34" charset="0"/>
              <a:buChar char="•"/>
              <a:defRPr/>
            </a:pPr>
            <a:r>
              <a:rPr lang="nl-NL" sz="1700" dirty="0" smtClean="0">
                <a:latin typeface="Arial" panose="020B0604020202020204" pitchFamily="34" charset="0"/>
                <a:ea typeface="Verdana" pitchFamily="34" charset="0"/>
                <a:cs typeface="Arial" panose="020B0604020202020204" pitchFamily="34" charset="0"/>
              </a:rPr>
              <a:t>Eigen vermogen	</a:t>
            </a:r>
          </a:p>
          <a:p>
            <a:pPr marL="284400" lvl="1" indent="-284400" eaLnBrk="1" hangingPunct="1">
              <a:buClr>
                <a:schemeClr val="accent3"/>
              </a:buClr>
              <a:buFont typeface="Arial" panose="020B0604020202020204" pitchFamily="34" charset="0"/>
              <a:buChar char="•"/>
              <a:defRPr/>
            </a:pPr>
            <a:r>
              <a:rPr lang="nl-NL" sz="1700" dirty="0" smtClean="0">
                <a:latin typeface="Arial" panose="020B0604020202020204" pitchFamily="34" charset="0"/>
                <a:ea typeface="Verdana" pitchFamily="34" charset="0"/>
                <a:cs typeface="Arial" panose="020B0604020202020204" pitchFamily="34" charset="0"/>
              </a:rPr>
              <a:t>Werken aan werk</a:t>
            </a:r>
          </a:p>
          <a:p>
            <a:pPr marL="284400" lvl="1" indent="-284400" eaLnBrk="1" hangingPunct="1">
              <a:buClr>
                <a:schemeClr val="accent3"/>
              </a:buClr>
              <a:buFont typeface="Arial" panose="020B0604020202020204" pitchFamily="34" charset="0"/>
              <a:buChar char="•"/>
              <a:defRPr/>
            </a:pPr>
            <a:r>
              <a:rPr lang="nl-NL" sz="1700" dirty="0" smtClean="0">
                <a:latin typeface="Arial" panose="020B0604020202020204" pitchFamily="34" charset="0"/>
                <a:ea typeface="Verdana" pitchFamily="34" charset="0"/>
                <a:cs typeface="Arial" panose="020B0604020202020204" pitchFamily="34" charset="0"/>
              </a:rPr>
              <a:t>Ondersteuning</a:t>
            </a:r>
          </a:p>
          <a:p>
            <a:pPr marL="284400" lvl="1" indent="-284400" eaLnBrk="1" hangingPunct="1">
              <a:buClr>
                <a:schemeClr val="accent3"/>
              </a:buClr>
              <a:buFont typeface="Arial" panose="020B0604020202020204" pitchFamily="34" charset="0"/>
              <a:buChar char="•"/>
              <a:defRPr/>
            </a:pPr>
            <a:r>
              <a:rPr lang="nl-NL" sz="1700" dirty="0" smtClean="0">
                <a:latin typeface="Arial" panose="020B0604020202020204" pitchFamily="34" charset="0"/>
                <a:ea typeface="Verdana" pitchFamily="34" charset="0"/>
                <a:cs typeface="Arial" panose="020B0604020202020204" pitchFamily="34" charset="0"/>
              </a:rPr>
              <a:t>Uitkering aanvragen</a:t>
            </a:r>
          </a:p>
          <a:p>
            <a:pPr marL="838200" lvl="1" indent="-381000" eaLnBrk="1" hangingPunct="1">
              <a:defRPr/>
            </a:pPr>
            <a:endParaRPr lang="nl-NL" sz="1700"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a:xfrm>
            <a:off x="323528" y="274638"/>
            <a:ext cx="8363272" cy="922114"/>
          </a:xfrm>
        </p:spPr>
        <p:txBody>
          <a:bodyPr anchor="b" anchorCtr="0"/>
          <a:lstStyle/>
          <a:p>
            <a:pPr algn="l" eaLnBrk="1" hangingPunct="1"/>
            <a:r>
              <a:rPr lang="nl-NL" sz="2800" b="1" dirty="0" smtClean="0">
                <a:solidFill>
                  <a:schemeClr val="tx2"/>
                </a:solidFill>
                <a:effectLst/>
                <a:latin typeface="Arial" panose="020B0604020202020204" pitchFamily="34" charset="0"/>
                <a:ea typeface="Verdana" pitchFamily="34" charset="0"/>
                <a:cs typeface="Arial" panose="020B0604020202020204" pitchFamily="34" charset="0"/>
              </a:rPr>
              <a:t>Wie heeft recht op een bijstandsuitkering?</a:t>
            </a:r>
            <a:endParaRPr lang="nl-NL" sz="2800" dirty="0" smtClean="0">
              <a:effectLst/>
              <a:latin typeface="Arial" panose="020B0604020202020204" pitchFamily="34" charset="0"/>
              <a:ea typeface="Verdana" pitchFamily="34" charset="0"/>
              <a:cs typeface="Arial" panose="020B0604020202020204" pitchFamily="34" charset="0"/>
            </a:endParaRPr>
          </a:p>
        </p:txBody>
      </p:sp>
      <p:sp>
        <p:nvSpPr>
          <p:cNvPr id="64515" name="Rectangle 3"/>
          <p:cNvSpPr>
            <a:spLocks noGrp="1" noChangeArrowheads="1"/>
          </p:cNvSpPr>
          <p:nvPr>
            <p:ph idx="1"/>
          </p:nvPr>
        </p:nvSpPr>
        <p:spPr>
          <a:xfrm>
            <a:off x="323528" y="1556792"/>
            <a:ext cx="8363272" cy="4940315"/>
          </a:xfrm>
        </p:spPr>
        <p:txBody>
          <a:bodyPr/>
          <a:lstStyle/>
          <a:p>
            <a:pPr marL="284400" indent="-284400" eaLnBrk="1" hangingPunct="1">
              <a:buClr>
                <a:schemeClr val="accent3"/>
              </a:buClr>
              <a:buFont typeface="Arial" panose="020B0604020202020204" pitchFamily="34" charset="0"/>
              <a:buChar char="•"/>
            </a:pPr>
            <a:r>
              <a:rPr lang="nl-NL" sz="1700" dirty="0" smtClean="0">
                <a:latin typeface="Arial" panose="020B0604020202020204" pitchFamily="34" charset="0"/>
                <a:ea typeface="Verdana" pitchFamily="34" charset="0"/>
                <a:cs typeface="Arial" panose="020B0604020202020204" pitchFamily="34" charset="0"/>
              </a:rPr>
              <a:t>Ingeschreven staan in gemeente ….</a:t>
            </a:r>
          </a:p>
          <a:p>
            <a:pPr marL="0" indent="0" eaLnBrk="1" hangingPunct="1">
              <a:buClr>
                <a:schemeClr val="accent3"/>
              </a:buClr>
              <a:buNone/>
            </a:pPr>
            <a:endParaRPr lang="nl-NL" sz="1700" dirty="0" smtClean="0">
              <a:latin typeface="Arial" panose="020B0604020202020204" pitchFamily="34" charset="0"/>
              <a:ea typeface="Verdana" pitchFamily="34" charset="0"/>
              <a:cs typeface="Arial" panose="020B0604020202020204" pitchFamily="34" charset="0"/>
            </a:endParaRPr>
          </a:p>
          <a:p>
            <a:pPr marL="284400" indent="-284400" eaLnBrk="1" hangingPunct="1">
              <a:buClr>
                <a:schemeClr val="accent3"/>
              </a:buClr>
              <a:buFont typeface="Arial" panose="020B0604020202020204" pitchFamily="34" charset="0"/>
              <a:buChar char="•"/>
            </a:pPr>
            <a:r>
              <a:rPr lang="nl-NL" sz="1700" dirty="0" smtClean="0">
                <a:latin typeface="Arial" panose="020B0604020202020204" pitchFamily="34" charset="0"/>
                <a:ea typeface="Verdana" pitchFamily="34" charset="0"/>
                <a:cs typeface="Arial" panose="020B0604020202020204" pitchFamily="34" charset="0"/>
              </a:rPr>
              <a:t>Nederlander bent of een geldig verblijfsdocument hebt en 18 </a:t>
            </a:r>
            <a:r>
              <a:rPr lang="nl-NL" sz="1700" dirty="0">
                <a:latin typeface="Arial" panose="020B0604020202020204" pitchFamily="34" charset="0"/>
                <a:ea typeface="Verdana" pitchFamily="34" charset="0"/>
                <a:cs typeface="Arial" panose="020B0604020202020204" pitchFamily="34" charset="0"/>
              </a:rPr>
              <a:t>jaar of </a:t>
            </a:r>
            <a:r>
              <a:rPr lang="nl-NL" sz="1700" dirty="0" smtClean="0">
                <a:latin typeface="Arial" panose="020B0604020202020204" pitchFamily="34" charset="0"/>
                <a:ea typeface="Verdana" pitchFamily="34" charset="0"/>
                <a:cs typeface="Arial" panose="020B0604020202020204" pitchFamily="34" charset="0"/>
              </a:rPr>
              <a:t>ouder</a:t>
            </a:r>
          </a:p>
          <a:p>
            <a:pPr marL="0" indent="0" eaLnBrk="1" hangingPunct="1">
              <a:buClr>
                <a:schemeClr val="accent3"/>
              </a:buClr>
              <a:buNone/>
            </a:pPr>
            <a:endParaRPr lang="nl-NL" sz="1700" dirty="0" smtClean="0">
              <a:latin typeface="Arial" panose="020B0604020202020204" pitchFamily="34" charset="0"/>
              <a:ea typeface="Verdana" pitchFamily="34" charset="0"/>
              <a:cs typeface="Arial" panose="020B0604020202020204" pitchFamily="34" charset="0"/>
            </a:endParaRPr>
          </a:p>
          <a:p>
            <a:pPr marL="284400" indent="-284400">
              <a:buClr>
                <a:schemeClr val="accent3"/>
              </a:buClr>
              <a:buFont typeface="Arial" panose="020B0604020202020204" pitchFamily="34" charset="0"/>
              <a:buChar char="•"/>
            </a:pPr>
            <a:r>
              <a:rPr lang="nl-NL" sz="1700" dirty="0">
                <a:latin typeface="Arial" panose="020B0604020202020204" pitchFamily="34" charset="0"/>
                <a:ea typeface="Verdana" pitchFamily="34" charset="0"/>
                <a:cs typeface="Arial" panose="020B0604020202020204" pitchFamily="34" charset="0"/>
              </a:rPr>
              <a:t>G</a:t>
            </a:r>
            <a:r>
              <a:rPr lang="nl-NL" sz="1700" dirty="0" smtClean="0">
                <a:latin typeface="Arial" panose="020B0604020202020204" pitchFamily="34" charset="0"/>
                <a:ea typeface="Verdana" pitchFamily="34" charset="0"/>
                <a:cs typeface="Arial" panose="020B0604020202020204" pitchFamily="34" charset="0"/>
              </a:rPr>
              <a:t>een </a:t>
            </a:r>
            <a:r>
              <a:rPr lang="nl-NL" sz="1700" dirty="0">
                <a:latin typeface="Arial" panose="020B0604020202020204" pitchFamily="34" charset="0"/>
                <a:ea typeface="Verdana" pitchFamily="34" charset="0"/>
                <a:cs typeface="Arial" panose="020B0604020202020204" pitchFamily="34" charset="0"/>
              </a:rPr>
              <a:t>beroep doen op een andere </a:t>
            </a:r>
            <a:r>
              <a:rPr lang="nl-NL" sz="1700" dirty="0" smtClean="0">
                <a:latin typeface="Arial" panose="020B0604020202020204" pitchFamily="34" charset="0"/>
                <a:ea typeface="Verdana" pitchFamily="34" charset="0"/>
                <a:cs typeface="Arial" panose="020B0604020202020204" pitchFamily="34" charset="0"/>
              </a:rPr>
              <a:t>uitkering</a:t>
            </a:r>
          </a:p>
          <a:p>
            <a:pPr marL="0" indent="0">
              <a:buClr>
                <a:schemeClr val="accent3"/>
              </a:buClr>
              <a:buNone/>
            </a:pPr>
            <a:endParaRPr lang="nl-NL" sz="1700" dirty="0">
              <a:latin typeface="Arial" panose="020B0604020202020204" pitchFamily="34" charset="0"/>
              <a:ea typeface="Verdana" pitchFamily="34" charset="0"/>
              <a:cs typeface="Arial" panose="020B0604020202020204" pitchFamily="34" charset="0"/>
            </a:endParaRPr>
          </a:p>
          <a:p>
            <a:pPr marL="284400" indent="-284400">
              <a:buClr>
                <a:schemeClr val="accent3"/>
              </a:buClr>
              <a:buFont typeface="Arial" panose="020B0604020202020204" pitchFamily="34" charset="0"/>
              <a:buChar char="•"/>
            </a:pPr>
            <a:r>
              <a:rPr lang="nl-NL" sz="1700" dirty="0">
                <a:latin typeface="Arial" panose="020B0604020202020204" pitchFamily="34" charset="0"/>
                <a:ea typeface="Verdana" pitchFamily="34" charset="0"/>
                <a:cs typeface="Arial" panose="020B0604020202020204" pitchFamily="34" charset="0"/>
              </a:rPr>
              <a:t>N</a:t>
            </a:r>
            <a:r>
              <a:rPr lang="nl-NL" sz="1700" dirty="0" smtClean="0">
                <a:latin typeface="Arial" panose="020B0604020202020204" pitchFamily="34" charset="0"/>
                <a:ea typeface="Verdana" pitchFamily="34" charset="0"/>
                <a:cs typeface="Arial" panose="020B0604020202020204" pitchFamily="34" charset="0"/>
              </a:rPr>
              <a:t>iet </a:t>
            </a:r>
            <a:r>
              <a:rPr lang="nl-NL" sz="1700" dirty="0">
                <a:latin typeface="Arial" panose="020B0604020202020204" pitchFamily="34" charset="0"/>
                <a:ea typeface="Verdana" pitchFamily="34" charset="0"/>
                <a:cs typeface="Arial" panose="020B0604020202020204" pitchFamily="34" charset="0"/>
              </a:rPr>
              <a:t>genoeg inkomen of eigen vermogen om </a:t>
            </a:r>
            <a:r>
              <a:rPr lang="nl-NL" sz="1700" dirty="0" smtClean="0">
                <a:latin typeface="Arial" panose="020B0604020202020204" pitchFamily="34" charset="0"/>
                <a:ea typeface="Verdana" pitchFamily="34" charset="0"/>
                <a:cs typeface="Arial" panose="020B0604020202020204" pitchFamily="34" charset="0"/>
              </a:rPr>
              <a:t>in </a:t>
            </a:r>
            <a:r>
              <a:rPr lang="nl-NL" sz="1700" dirty="0">
                <a:latin typeface="Arial" panose="020B0604020202020204" pitchFamily="34" charset="0"/>
                <a:ea typeface="Verdana" pitchFamily="34" charset="0"/>
                <a:cs typeface="Arial" panose="020B0604020202020204" pitchFamily="34" charset="0"/>
              </a:rPr>
              <a:t>levensonderhoud te </a:t>
            </a:r>
            <a:r>
              <a:rPr lang="nl-NL" sz="1700" dirty="0" smtClean="0">
                <a:latin typeface="Arial" panose="020B0604020202020204" pitchFamily="34" charset="0"/>
                <a:ea typeface="Verdana" pitchFamily="34" charset="0"/>
                <a:cs typeface="Arial" panose="020B0604020202020204" pitchFamily="34" charset="0"/>
              </a:rPr>
              <a:t>voorzien. Samenwonend </a:t>
            </a:r>
            <a:r>
              <a:rPr lang="nl-NL" sz="1700" dirty="0">
                <a:latin typeface="Arial" panose="020B0604020202020204" pitchFamily="34" charset="0"/>
                <a:ea typeface="Verdana" pitchFamily="34" charset="0"/>
                <a:cs typeface="Arial" panose="020B0604020202020204" pitchFamily="34" charset="0"/>
              </a:rPr>
              <a:t>of </a:t>
            </a:r>
            <a:r>
              <a:rPr lang="nl-NL" sz="1700" dirty="0" smtClean="0">
                <a:latin typeface="Arial" panose="020B0604020202020204" pitchFamily="34" charset="0"/>
                <a:ea typeface="Verdana" pitchFamily="34" charset="0"/>
                <a:cs typeface="Arial" panose="020B0604020202020204" pitchFamily="34" charset="0"/>
              </a:rPr>
              <a:t>een </a:t>
            </a:r>
            <a:r>
              <a:rPr lang="nl-NL" sz="1700" dirty="0">
                <a:latin typeface="Arial" panose="020B0604020202020204" pitchFamily="34" charset="0"/>
                <a:ea typeface="Verdana" pitchFamily="34" charset="0"/>
                <a:cs typeface="Arial" panose="020B0604020202020204" pitchFamily="34" charset="0"/>
              </a:rPr>
              <a:t>gezamenlijke huishouding met iemand? Dan telt het inkomen en het eigen vermogen van deze persoon </a:t>
            </a:r>
            <a:r>
              <a:rPr lang="nl-NL" sz="1700" dirty="0" smtClean="0">
                <a:latin typeface="Arial" panose="020B0604020202020204" pitchFamily="34" charset="0"/>
                <a:ea typeface="Verdana" pitchFamily="34" charset="0"/>
                <a:cs typeface="Arial" panose="020B0604020202020204" pitchFamily="34" charset="0"/>
              </a:rPr>
              <a:t>mee</a:t>
            </a:r>
          </a:p>
          <a:p>
            <a:pPr marL="0" indent="0">
              <a:buClr>
                <a:schemeClr val="accent3"/>
              </a:buClr>
              <a:buNone/>
            </a:pPr>
            <a:endParaRPr lang="nl-NL" sz="1700" dirty="0">
              <a:latin typeface="Arial" panose="020B0604020202020204" pitchFamily="34" charset="0"/>
              <a:ea typeface="Verdana" pitchFamily="34" charset="0"/>
              <a:cs typeface="Arial" panose="020B0604020202020204" pitchFamily="34" charset="0"/>
            </a:endParaRPr>
          </a:p>
          <a:p>
            <a:pPr marL="284400" indent="-284400">
              <a:buClr>
                <a:schemeClr val="accent3"/>
              </a:buClr>
              <a:buFont typeface="Arial" panose="020B0604020202020204" pitchFamily="34" charset="0"/>
              <a:buChar char="•"/>
            </a:pPr>
            <a:r>
              <a:rPr lang="nl-NL" sz="1700" b="1" dirty="0" smtClean="0">
                <a:latin typeface="Arial" panose="020B0604020202020204" pitchFamily="34" charset="0"/>
                <a:ea typeface="Verdana" pitchFamily="34" charset="0"/>
                <a:cs typeface="Arial" panose="020B0604020202020204" pitchFamily="34" charset="0"/>
              </a:rPr>
              <a:t>Alle</a:t>
            </a:r>
            <a:r>
              <a:rPr lang="nl-NL" sz="1700" dirty="0" smtClean="0">
                <a:latin typeface="Arial" panose="020B0604020202020204" pitchFamily="34" charset="0"/>
                <a:ea typeface="Verdana" pitchFamily="34" charset="0"/>
                <a:cs typeface="Arial" panose="020B0604020202020204" pitchFamily="34" charset="0"/>
              </a:rPr>
              <a:t> </a:t>
            </a:r>
            <a:r>
              <a:rPr lang="nl-NL" sz="1700" dirty="0">
                <a:latin typeface="Arial" panose="020B0604020202020204" pitchFamily="34" charset="0"/>
                <a:ea typeface="Verdana" pitchFamily="34" charset="0"/>
                <a:cs typeface="Arial" panose="020B0604020202020204" pitchFamily="34" charset="0"/>
              </a:rPr>
              <a:t>informatie </a:t>
            </a:r>
            <a:r>
              <a:rPr lang="nl-NL" sz="1700" dirty="0" smtClean="0">
                <a:latin typeface="Arial" panose="020B0604020202020204" pitchFamily="34" charset="0"/>
                <a:ea typeface="Verdana" pitchFamily="34" charset="0"/>
                <a:cs typeface="Arial" panose="020B0604020202020204" pitchFamily="34" charset="0"/>
              </a:rPr>
              <a:t>verstrekken </a:t>
            </a:r>
            <a:r>
              <a:rPr lang="nl-NL" sz="1700" dirty="0">
                <a:latin typeface="Arial" panose="020B0604020202020204" pitchFamily="34" charset="0"/>
                <a:ea typeface="Verdana" pitchFamily="34" charset="0"/>
                <a:cs typeface="Arial" panose="020B0604020202020204" pitchFamily="34" charset="0"/>
              </a:rPr>
              <a:t>over uw </a:t>
            </a:r>
            <a:r>
              <a:rPr lang="nl-NL" sz="1700" b="1" dirty="0">
                <a:latin typeface="Arial" panose="020B0604020202020204" pitchFamily="34" charset="0"/>
                <a:ea typeface="Verdana" pitchFamily="34" charset="0"/>
                <a:cs typeface="Arial" panose="020B0604020202020204" pitchFamily="34" charset="0"/>
              </a:rPr>
              <a:t>persoonlijke</a:t>
            </a:r>
            <a:r>
              <a:rPr lang="nl-NL" sz="1700" dirty="0">
                <a:latin typeface="Arial" panose="020B0604020202020204" pitchFamily="34" charset="0"/>
                <a:ea typeface="Verdana" pitchFamily="34" charset="0"/>
                <a:cs typeface="Arial" panose="020B0604020202020204" pitchFamily="34" charset="0"/>
              </a:rPr>
              <a:t> en </a:t>
            </a:r>
            <a:r>
              <a:rPr lang="nl-NL" sz="1700" b="1" dirty="0">
                <a:latin typeface="Arial" panose="020B0604020202020204" pitchFamily="34" charset="0"/>
                <a:ea typeface="Verdana" pitchFamily="34" charset="0"/>
                <a:cs typeface="Arial" panose="020B0604020202020204" pitchFamily="34" charset="0"/>
              </a:rPr>
              <a:t>financiële</a:t>
            </a:r>
            <a:r>
              <a:rPr lang="nl-NL" sz="1700" dirty="0">
                <a:latin typeface="Arial" panose="020B0604020202020204" pitchFamily="34" charset="0"/>
                <a:ea typeface="Verdana" pitchFamily="34" charset="0"/>
                <a:cs typeface="Arial" panose="020B0604020202020204" pitchFamily="34" charset="0"/>
              </a:rPr>
              <a:t> omstandigheden (koopwoning, spaarrekeningen, ook van </a:t>
            </a:r>
            <a:r>
              <a:rPr lang="nl-NL" sz="1700" dirty="0" smtClean="0">
                <a:latin typeface="Arial" panose="020B0604020202020204" pitchFamily="34" charset="0"/>
                <a:ea typeface="Verdana" pitchFamily="34" charset="0"/>
                <a:cs typeface="Arial" panose="020B0604020202020204" pitchFamily="34" charset="0"/>
              </a:rPr>
              <a:t>kinderen, </a:t>
            </a:r>
            <a:r>
              <a:rPr lang="nl-NL" sz="1700" dirty="0">
                <a:latin typeface="Arial" panose="020B0604020202020204" pitchFamily="34" charset="0"/>
                <a:ea typeface="Verdana" pitchFamily="34" charset="0"/>
                <a:cs typeface="Arial" panose="020B0604020202020204" pitchFamily="34" charset="0"/>
              </a:rPr>
              <a:t>polissen, </a:t>
            </a:r>
            <a:r>
              <a:rPr lang="nl-NL" sz="1700" dirty="0" smtClean="0">
                <a:latin typeface="Arial" panose="020B0604020202020204" pitchFamily="34" charset="0"/>
                <a:ea typeface="Verdana" pitchFamily="34" charset="0"/>
                <a:cs typeface="Arial" panose="020B0604020202020204" pitchFamily="34" charset="0"/>
              </a:rPr>
              <a:t>etc.)</a:t>
            </a:r>
          </a:p>
          <a:p>
            <a:pPr marL="0" indent="0">
              <a:buClr>
                <a:schemeClr val="accent3"/>
              </a:buClr>
              <a:buNone/>
            </a:pPr>
            <a:endParaRPr lang="nl-NL" sz="1700" dirty="0">
              <a:latin typeface="Arial" panose="020B0604020202020204" pitchFamily="34" charset="0"/>
              <a:ea typeface="Verdana" pitchFamily="34" charset="0"/>
              <a:cs typeface="Arial" panose="020B0604020202020204" pitchFamily="34" charset="0"/>
            </a:endParaRPr>
          </a:p>
          <a:p>
            <a:pPr marL="284400" indent="-284400">
              <a:buClr>
                <a:schemeClr val="accent3"/>
              </a:buClr>
              <a:buFont typeface="Arial" panose="020B0604020202020204" pitchFamily="34" charset="0"/>
              <a:buChar char="•"/>
            </a:pPr>
            <a:r>
              <a:rPr lang="nl-NL" sz="1700" dirty="0" smtClean="0">
                <a:latin typeface="Arial" panose="020B0604020202020204" pitchFamily="34" charset="0"/>
                <a:ea typeface="Verdana" pitchFamily="34" charset="0"/>
                <a:cs typeface="Arial" panose="020B0604020202020204" pitchFamily="34" charset="0"/>
              </a:rPr>
              <a:t>Meedoen aan </a:t>
            </a:r>
            <a:r>
              <a:rPr lang="nl-NL" sz="1700" dirty="0">
                <a:latin typeface="Arial" panose="020B0604020202020204" pitchFamily="34" charset="0"/>
                <a:ea typeface="Verdana" pitchFamily="34" charset="0"/>
                <a:cs typeface="Arial" panose="020B0604020202020204" pitchFamily="34" charset="0"/>
              </a:rPr>
              <a:t>activiteiten die uw gemeente u aanbiedt om werk te vinden.  </a:t>
            </a:r>
            <a:endParaRPr lang="nl-NL" sz="1700" dirty="0" smtClean="0">
              <a:latin typeface="Arial" panose="020B0604020202020204" pitchFamily="34" charset="0"/>
              <a:ea typeface="Verdana" pitchFamily="34" charset="0"/>
              <a:cs typeface="Arial" panose="020B0604020202020204" pitchFamily="34" charset="0"/>
            </a:endParaRPr>
          </a:p>
          <a:p>
            <a:pPr marL="0" indent="0">
              <a:buClr>
                <a:schemeClr val="accent3"/>
              </a:buClr>
              <a:buNone/>
            </a:pPr>
            <a:endParaRPr lang="nl-NL" sz="1700" dirty="0" smtClean="0">
              <a:latin typeface="Arial" panose="020B0604020202020204" pitchFamily="34" charset="0"/>
              <a:ea typeface="Verdana" pitchFamily="34" charset="0"/>
              <a:cs typeface="Arial" panose="020B0604020202020204" pitchFamily="34" charset="0"/>
            </a:endParaRPr>
          </a:p>
          <a:p>
            <a:pPr marL="284400" indent="-284400" eaLnBrk="1" hangingPunct="1">
              <a:buClr>
                <a:schemeClr val="accent3"/>
              </a:buClr>
              <a:buFont typeface="Arial" panose="020B0604020202020204" pitchFamily="34" charset="0"/>
              <a:buChar char="•"/>
            </a:pPr>
            <a:r>
              <a:rPr lang="nl-NL" sz="1700" dirty="0">
                <a:latin typeface="Arial" panose="020B0604020202020204" pitchFamily="34" charset="0"/>
                <a:ea typeface="Verdana" pitchFamily="34" charset="0"/>
                <a:cs typeface="Arial" panose="020B0604020202020204" pitchFamily="34" charset="0"/>
              </a:rPr>
              <a:t>Beschikbaar </a:t>
            </a:r>
            <a:r>
              <a:rPr lang="nl-NL" sz="1700" dirty="0" smtClean="0">
                <a:latin typeface="Arial" panose="020B0604020202020204" pitchFamily="34" charset="0"/>
                <a:ea typeface="Verdana" pitchFamily="34" charset="0"/>
                <a:cs typeface="Arial" panose="020B0604020202020204" pitchFamily="34" charset="0"/>
              </a:rPr>
              <a:t>zijn </a:t>
            </a:r>
            <a:r>
              <a:rPr lang="nl-NL" sz="1700" dirty="0">
                <a:latin typeface="Arial" panose="020B0604020202020204" pitchFamily="34" charset="0"/>
                <a:ea typeface="Verdana" pitchFamily="34" charset="0"/>
                <a:cs typeface="Arial" panose="020B0604020202020204" pitchFamily="34" charset="0"/>
              </a:rPr>
              <a:t>voor de arbeidsmarkt tenzij arbeidsongeschikt </a:t>
            </a:r>
            <a:endParaRPr lang="nl-NL" sz="1700" dirty="0" smtClean="0">
              <a:latin typeface="Arial" panose="020B0604020202020204" pitchFamily="34" charset="0"/>
              <a:ea typeface="Verdana" pitchFamily="34" charset="0"/>
              <a:cs typeface="Arial" panose="020B0604020202020204" pitchFamily="34" charset="0"/>
            </a:endParaRPr>
          </a:p>
          <a:p>
            <a:pPr marL="0" indent="0" eaLnBrk="1" hangingPunct="1">
              <a:lnSpc>
                <a:spcPct val="90000"/>
              </a:lnSpc>
              <a:buNone/>
            </a:pPr>
            <a:endParaRPr lang="nl-NL" sz="1700" dirty="0">
              <a:latin typeface="Arial" pitchFamily="34" charset="0"/>
              <a:ea typeface="Verdana" pitchFamily="34" charset="0"/>
              <a:cs typeface="Arial" pitchFamily="34" charset="0"/>
            </a:endParaRPr>
          </a:p>
          <a:p>
            <a:pPr eaLnBrk="1" hangingPunct="1">
              <a:lnSpc>
                <a:spcPct val="90000"/>
              </a:lnSpc>
              <a:buFont typeface="Wingdings" pitchFamily="2" charset="2"/>
              <a:buChar char="§"/>
            </a:pPr>
            <a:endParaRPr lang="nl-NL" sz="1700" dirty="0" smtClean="0">
              <a:latin typeface="Arial" pitchFamily="34" charset="0"/>
              <a:cs typeface="Arial" pitchFamily="34" charset="0"/>
            </a:endParaRPr>
          </a:p>
          <a:p>
            <a:pPr eaLnBrk="1" hangingPunct="1">
              <a:lnSpc>
                <a:spcPct val="90000"/>
              </a:lnSpc>
              <a:buFontTx/>
              <a:buNone/>
            </a:pPr>
            <a:endParaRPr lang="nl-NL" sz="1700"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a:xfrm>
            <a:off x="323528" y="274638"/>
            <a:ext cx="8363272" cy="922114"/>
          </a:xfrm>
        </p:spPr>
        <p:txBody>
          <a:bodyPr anchor="b"/>
          <a:lstStyle/>
          <a:p>
            <a:pPr algn="l" eaLnBrk="1" hangingPunct="1">
              <a:defRPr/>
            </a:pPr>
            <a:r>
              <a:rPr lang="nl-NL" sz="2800" b="1" dirty="0" smtClean="0">
                <a:solidFill>
                  <a:schemeClr val="tx2"/>
                </a:solidFill>
                <a:effectLst/>
                <a:latin typeface="Arial" panose="020B0604020202020204" pitchFamily="34" charset="0"/>
                <a:ea typeface="Verdana" pitchFamily="34" charset="0"/>
                <a:cs typeface="Arial" panose="020B0604020202020204" pitchFamily="34" charset="0"/>
              </a:rPr>
              <a:t>Participatie Budget</a:t>
            </a:r>
          </a:p>
        </p:txBody>
      </p:sp>
      <p:sp>
        <p:nvSpPr>
          <p:cNvPr id="66563" name="Rectangle 3"/>
          <p:cNvSpPr>
            <a:spLocks noGrp="1" noChangeArrowheads="1"/>
          </p:cNvSpPr>
          <p:nvPr>
            <p:ph idx="1"/>
          </p:nvPr>
        </p:nvSpPr>
        <p:spPr>
          <a:xfrm>
            <a:off x="323528" y="1628799"/>
            <a:ext cx="8363272" cy="4273525"/>
          </a:xfrm>
        </p:spPr>
        <p:txBody>
          <a:bodyPr/>
          <a:lstStyle/>
          <a:p>
            <a:pPr marL="284400" indent="-284400" eaLnBrk="1" hangingPunct="1">
              <a:buClr>
                <a:schemeClr val="accent3"/>
              </a:buClr>
              <a:buFont typeface="Arial" panose="020B0604020202020204" pitchFamily="34" charset="0"/>
              <a:buChar char="•"/>
            </a:pPr>
            <a:endParaRPr lang="nl-NL" sz="1700" dirty="0" smtClean="0">
              <a:effectLst/>
              <a:latin typeface="Arial" panose="020B0604020202020204" pitchFamily="34" charset="0"/>
              <a:ea typeface="Verdana" pitchFamily="34" charset="0"/>
              <a:cs typeface="Arial" panose="020B0604020202020204" pitchFamily="34" charset="0"/>
            </a:endParaRPr>
          </a:p>
          <a:p>
            <a:pPr marL="0" indent="0" eaLnBrk="1" hangingPunct="1">
              <a:buClr>
                <a:schemeClr val="accent3"/>
              </a:buClr>
              <a:buNone/>
            </a:pPr>
            <a:endParaRPr lang="nl-NL" sz="1700" dirty="0" smtClean="0">
              <a:effectLst/>
              <a:latin typeface="Arial" panose="020B0604020202020204" pitchFamily="34" charset="0"/>
              <a:ea typeface="Verdana" pitchFamily="34" charset="0"/>
              <a:cs typeface="Arial" panose="020B0604020202020204" pitchFamily="34" charset="0"/>
            </a:endParaRPr>
          </a:p>
          <a:p>
            <a:pPr marL="284400" indent="-284400" eaLnBrk="1" hangingPunct="1">
              <a:buClr>
                <a:schemeClr val="accent3"/>
              </a:buClr>
              <a:buFont typeface="Arial" panose="020B0604020202020204" pitchFamily="34" charset="0"/>
              <a:buChar char="•"/>
            </a:pPr>
            <a:endParaRPr lang="nl-NL" sz="1700" dirty="0" smtClean="0">
              <a:effectLst/>
              <a:latin typeface="Arial" panose="020B0604020202020204" pitchFamily="34" charset="0"/>
              <a:ea typeface="Verdana" pitchFamily="34" charset="0"/>
              <a:cs typeface="Arial" panose="020B0604020202020204" pitchFamily="34" charset="0"/>
            </a:endParaRPr>
          </a:p>
          <a:p>
            <a:pPr marL="284400" indent="-284400" eaLnBrk="1" hangingPunct="1">
              <a:buClr>
                <a:schemeClr val="accent3"/>
              </a:buClr>
              <a:buFont typeface="Arial" panose="020B0604020202020204" pitchFamily="34" charset="0"/>
              <a:buChar char="•"/>
            </a:pPr>
            <a:r>
              <a:rPr lang="nl-NL" sz="1700" dirty="0" smtClean="0">
                <a:effectLst/>
                <a:latin typeface="Arial" panose="020B0604020202020204" pitchFamily="34" charset="0"/>
                <a:ea typeface="Verdana" pitchFamily="34" charset="0"/>
                <a:cs typeface="Arial" panose="020B0604020202020204" pitchFamily="34" charset="0"/>
              </a:rPr>
              <a:t>Gemeente is 100% verantwoordelijk voor het beheer van het budget, toegekend jaarlijks door de overheid (t.a.v. WW uitkering= een verzekering)</a:t>
            </a:r>
          </a:p>
          <a:p>
            <a:pPr marL="284400" indent="-284400" eaLnBrk="1" hangingPunct="1">
              <a:buClr>
                <a:schemeClr val="accent3"/>
              </a:buClr>
              <a:buFont typeface="Arial" panose="020B0604020202020204" pitchFamily="34" charset="0"/>
              <a:buChar char="•"/>
            </a:pPr>
            <a:endParaRPr lang="nl-NL" sz="1700" dirty="0" smtClean="0">
              <a:effectLst/>
              <a:latin typeface="Arial" panose="020B0604020202020204" pitchFamily="34" charset="0"/>
              <a:ea typeface="Verdana" pitchFamily="34" charset="0"/>
              <a:cs typeface="Arial" panose="020B0604020202020204" pitchFamily="34" charset="0"/>
            </a:endParaRPr>
          </a:p>
          <a:p>
            <a:pPr marL="284400" indent="-284400" eaLnBrk="1" hangingPunct="1">
              <a:buClr>
                <a:schemeClr val="accent3"/>
              </a:buClr>
              <a:buFont typeface="Arial" panose="020B0604020202020204" pitchFamily="34" charset="0"/>
              <a:buChar char="•"/>
            </a:pPr>
            <a:endParaRPr lang="nl-NL" sz="1700" dirty="0" smtClean="0">
              <a:effectLst/>
              <a:latin typeface="Arial" panose="020B0604020202020204" pitchFamily="34" charset="0"/>
              <a:ea typeface="Verdana" pitchFamily="34" charset="0"/>
              <a:cs typeface="Arial" panose="020B0604020202020204" pitchFamily="34" charset="0"/>
            </a:endParaRPr>
          </a:p>
          <a:p>
            <a:pPr marL="284400" indent="-284400" eaLnBrk="1" hangingPunct="1">
              <a:buClr>
                <a:schemeClr val="accent3"/>
              </a:buClr>
              <a:buFont typeface="Arial" panose="020B0604020202020204" pitchFamily="34" charset="0"/>
              <a:buChar char="•"/>
            </a:pPr>
            <a:r>
              <a:rPr lang="nl-NL" sz="1700" dirty="0" smtClean="0">
                <a:effectLst/>
                <a:latin typeface="Arial" panose="020B0604020202020204" pitchFamily="34" charset="0"/>
                <a:ea typeface="Verdana" pitchFamily="34" charset="0"/>
                <a:cs typeface="Arial" panose="020B0604020202020204" pitchFamily="34" charset="0"/>
              </a:rPr>
              <a:t>Uitkeringsgerechtigde heeft de verplichting om </a:t>
            </a:r>
            <a:r>
              <a:rPr lang="nl-NL" sz="1700" b="1" dirty="0" smtClean="0">
                <a:effectLst/>
                <a:latin typeface="Arial" panose="020B0604020202020204" pitchFamily="34" charset="0"/>
                <a:ea typeface="Verdana" pitchFamily="34" charset="0"/>
                <a:cs typeface="Arial" panose="020B0604020202020204" pitchFamily="34" charset="0"/>
              </a:rPr>
              <a:t>zo snel mogelijk</a:t>
            </a:r>
            <a:r>
              <a:rPr lang="nl-NL" sz="1700" dirty="0" smtClean="0">
                <a:effectLst/>
                <a:latin typeface="Arial" panose="020B0604020202020204" pitchFamily="34" charset="0"/>
                <a:ea typeface="Verdana" pitchFamily="34" charset="0"/>
                <a:cs typeface="Arial" panose="020B0604020202020204" pitchFamily="34" charset="0"/>
              </a:rPr>
              <a:t> uit te stromen middels werk of zelfstandigheid </a:t>
            </a:r>
          </a:p>
          <a:p>
            <a:pPr marL="0" indent="0" eaLnBrk="1" hangingPunct="1">
              <a:buClr>
                <a:schemeClr val="accent3"/>
              </a:buClr>
              <a:buNone/>
            </a:pPr>
            <a:endParaRPr lang="nl-NL" sz="1700" dirty="0" smtClean="0">
              <a:effectLst/>
              <a:latin typeface="Arial" panose="020B0604020202020204" pitchFamily="34" charset="0"/>
              <a:ea typeface="Verdana"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a:xfrm>
            <a:off x="323528" y="274638"/>
            <a:ext cx="8363272" cy="922114"/>
          </a:xfrm>
        </p:spPr>
        <p:txBody>
          <a:bodyPr anchor="b"/>
          <a:lstStyle/>
          <a:p>
            <a:pPr algn="l" eaLnBrk="1" hangingPunct="1">
              <a:defRPr/>
            </a:pPr>
            <a:r>
              <a:rPr lang="nl-NL" sz="2800" b="1" dirty="0" smtClean="0">
                <a:solidFill>
                  <a:schemeClr val="tx2"/>
                </a:solidFill>
                <a:effectLst/>
                <a:latin typeface="Arial" panose="020B0604020202020204" pitchFamily="34" charset="0"/>
                <a:ea typeface="Verdana" pitchFamily="34" charset="0"/>
                <a:cs typeface="Arial" panose="020B0604020202020204" pitchFamily="34" charset="0"/>
              </a:rPr>
              <a:t>Bedragen </a:t>
            </a:r>
            <a:r>
              <a:rPr lang="nl-NL" sz="2800" b="1" dirty="0">
                <a:solidFill>
                  <a:schemeClr val="tx2"/>
                </a:solidFill>
                <a:effectLst/>
                <a:latin typeface="Arial" panose="020B0604020202020204" pitchFamily="34" charset="0"/>
                <a:ea typeface="Verdana" pitchFamily="34" charset="0"/>
                <a:cs typeface="Arial" panose="020B0604020202020204" pitchFamily="34" charset="0"/>
              </a:rPr>
              <a:t>U</a:t>
            </a:r>
            <a:r>
              <a:rPr lang="nl-NL" sz="2800" b="1" dirty="0" smtClean="0">
                <a:solidFill>
                  <a:schemeClr val="tx2"/>
                </a:solidFill>
                <a:effectLst/>
                <a:latin typeface="Arial" panose="020B0604020202020204" pitchFamily="34" charset="0"/>
                <a:ea typeface="Verdana" pitchFamily="34" charset="0"/>
                <a:cs typeface="Arial" panose="020B0604020202020204" pitchFamily="34" charset="0"/>
              </a:rPr>
              <a:t>itkering</a:t>
            </a:r>
          </a:p>
        </p:txBody>
      </p:sp>
      <p:sp>
        <p:nvSpPr>
          <p:cNvPr id="69635" name="Rectangle 3"/>
          <p:cNvSpPr>
            <a:spLocks noGrp="1" noChangeArrowheads="1"/>
          </p:cNvSpPr>
          <p:nvPr>
            <p:ph idx="1"/>
          </p:nvPr>
        </p:nvSpPr>
        <p:spPr>
          <a:xfrm>
            <a:off x="323528" y="1600200"/>
            <a:ext cx="8712968" cy="4648200"/>
          </a:xfrm>
        </p:spPr>
        <p:txBody>
          <a:bodyPr/>
          <a:lstStyle/>
          <a:p>
            <a:pPr marL="0" indent="0" eaLnBrk="1" hangingPunct="1">
              <a:buFontTx/>
              <a:buNone/>
            </a:pPr>
            <a:r>
              <a:rPr lang="nl-NL" sz="1700" dirty="0" smtClean="0">
                <a:effectLst/>
                <a:latin typeface="Arial" panose="020B0604020202020204" pitchFamily="34" charset="0"/>
                <a:ea typeface="Verdana" pitchFamily="34" charset="0"/>
                <a:cs typeface="Arial" panose="020B0604020202020204" pitchFamily="34" charset="0"/>
              </a:rPr>
              <a:t>Maximale </a:t>
            </a:r>
            <a:r>
              <a:rPr lang="nl-NL" sz="1700" b="1" dirty="0">
                <a:latin typeface="Arial" panose="020B0604020202020204" pitchFamily="34" charset="0"/>
                <a:ea typeface="Verdana" pitchFamily="34" charset="0"/>
                <a:cs typeface="Arial" panose="020B0604020202020204" pitchFamily="34" charset="0"/>
              </a:rPr>
              <a:t>N</a:t>
            </a:r>
            <a:r>
              <a:rPr lang="nl-NL" sz="1700" b="1" dirty="0" smtClean="0">
                <a:effectLst/>
                <a:latin typeface="Arial" panose="020B0604020202020204" pitchFamily="34" charset="0"/>
                <a:ea typeface="Verdana" pitchFamily="34" charset="0"/>
                <a:cs typeface="Arial" panose="020B0604020202020204" pitchFamily="34" charset="0"/>
              </a:rPr>
              <a:t>etto</a:t>
            </a:r>
            <a:r>
              <a:rPr lang="nl-NL" sz="1700" dirty="0" smtClean="0">
                <a:effectLst/>
                <a:latin typeface="Arial" panose="020B0604020202020204" pitchFamily="34" charset="0"/>
                <a:ea typeface="Verdana" pitchFamily="34" charset="0"/>
                <a:cs typeface="Arial" panose="020B0604020202020204" pitchFamily="34" charset="0"/>
              </a:rPr>
              <a:t> bedrag per </a:t>
            </a:r>
            <a:r>
              <a:rPr lang="nl-NL" sz="1700" b="1" dirty="0" smtClean="0">
                <a:latin typeface="Arial" panose="020B0604020202020204" pitchFamily="34" charset="0"/>
                <a:ea typeface="Verdana" pitchFamily="34" charset="0"/>
                <a:cs typeface="Arial" panose="020B0604020202020204" pitchFamily="34" charset="0"/>
              </a:rPr>
              <a:t>maand</a:t>
            </a:r>
            <a:r>
              <a:rPr lang="nl-NL" sz="1700" dirty="0" smtClean="0">
                <a:effectLst/>
                <a:latin typeface="Arial" panose="020B0604020202020204" pitchFamily="34" charset="0"/>
                <a:ea typeface="Verdana" pitchFamily="34" charset="0"/>
                <a:cs typeface="Arial" panose="020B0604020202020204" pitchFamily="34" charset="0"/>
              </a:rPr>
              <a:t> (exclusief vakantiegeld):</a:t>
            </a:r>
          </a:p>
          <a:p>
            <a:pPr eaLnBrk="1" hangingPunct="1">
              <a:lnSpc>
                <a:spcPct val="80000"/>
              </a:lnSpc>
              <a:buFontTx/>
              <a:buNone/>
            </a:pPr>
            <a:endParaRPr lang="nl-NL" sz="1700" dirty="0" smtClean="0">
              <a:effectLst/>
              <a:latin typeface="Arial" panose="020B0604020202020204" pitchFamily="34" charset="0"/>
              <a:ea typeface="Verdana" pitchFamily="34" charset="0"/>
              <a:cs typeface="Arial" panose="020B0604020202020204" pitchFamily="34" charset="0"/>
            </a:endParaRPr>
          </a:p>
          <a:p>
            <a:pPr marL="284400" indent="-284400" eaLnBrk="1" hangingPunct="1">
              <a:buClr>
                <a:schemeClr val="accent3"/>
              </a:buClr>
              <a:buFont typeface="Arial" panose="020B0604020202020204" pitchFamily="34" charset="0"/>
              <a:buChar char="•"/>
            </a:pPr>
            <a:r>
              <a:rPr lang="nl-NL" sz="1700" dirty="0" smtClean="0">
                <a:effectLst/>
                <a:latin typeface="Arial" panose="020B0604020202020204" pitchFamily="34" charset="0"/>
                <a:ea typeface="Verdana" pitchFamily="34" charset="0"/>
                <a:cs typeface="Arial" panose="020B0604020202020204" pitchFamily="34" charset="0"/>
              </a:rPr>
              <a:t>Alleenstaande (21 jaar tot AOW leeftijd)  	€ 974</a:t>
            </a:r>
          </a:p>
          <a:p>
            <a:pPr marL="284400" indent="-284400" eaLnBrk="1" hangingPunct="1">
              <a:buClr>
                <a:schemeClr val="accent3"/>
              </a:buClr>
              <a:buFont typeface="Arial" panose="020B0604020202020204" pitchFamily="34" charset="0"/>
              <a:buChar char="•"/>
            </a:pPr>
            <a:r>
              <a:rPr lang="nl-NL" sz="1700" dirty="0" smtClean="0">
                <a:effectLst/>
                <a:latin typeface="Arial" panose="020B0604020202020204" pitchFamily="34" charset="0"/>
                <a:ea typeface="Verdana" pitchFamily="34" charset="0"/>
                <a:cs typeface="Arial" panose="020B0604020202020204" pitchFamily="34" charset="0"/>
              </a:rPr>
              <a:t>Alleenstaande ouder						€ 974 (+ toeslag belastingdienst)</a:t>
            </a:r>
          </a:p>
          <a:p>
            <a:pPr marL="284400" indent="-284400" eaLnBrk="1" hangingPunct="1">
              <a:buClr>
                <a:schemeClr val="accent3"/>
              </a:buClr>
              <a:buFont typeface="Arial" panose="020B0604020202020204" pitchFamily="34" charset="0"/>
              <a:buChar char="•"/>
            </a:pPr>
            <a:r>
              <a:rPr lang="nl-NL" sz="1700" dirty="0" smtClean="0">
                <a:effectLst/>
                <a:latin typeface="Arial" panose="020B0604020202020204" pitchFamily="34" charset="0"/>
                <a:ea typeface="Verdana" pitchFamily="34" charset="0"/>
                <a:cs typeface="Arial" panose="020B0604020202020204" pitchFamily="34" charset="0"/>
              </a:rPr>
              <a:t>Echtpaar/samenwonend					€ 1,392</a:t>
            </a:r>
            <a:endParaRPr lang="nl-NL" sz="1700" dirty="0">
              <a:effectLst/>
              <a:latin typeface="Arial" panose="020B0604020202020204" pitchFamily="34" charset="0"/>
              <a:ea typeface="Verdana" pitchFamily="34" charset="0"/>
              <a:cs typeface="Arial" panose="020B0604020202020204" pitchFamily="34" charset="0"/>
              <a:sym typeface="Wingdings" pitchFamily="2" charset="2"/>
            </a:endParaRPr>
          </a:p>
          <a:p>
            <a:pPr marL="284400" indent="-284400" eaLnBrk="1" hangingPunct="1">
              <a:buFont typeface="Wingdings" pitchFamily="2" charset="2"/>
              <a:buNone/>
            </a:pPr>
            <a:endParaRPr lang="nl-NL" sz="1700" dirty="0" smtClean="0">
              <a:effectLst/>
              <a:latin typeface="Arial" panose="020B0604020202020204" pitchFamily="34" charset="0"/>
              <a:ea typeface="Verdana" pitchFamily="34" charset="0"/>
              <a:cs typeface="Arial" panose="020B0604020202020204" pitchFamily="34" charset="0"/>
              <a:sym typeface="Wingdings" pitchFamily="2" charset="2"/>
            </a:endParaRPr>
          </a:p>
          <a:p>
            <a:pPr marL="284400" indent="-284400" eaLnBrk="1" hangingPunct="1">
              <a:buFont typeface="Wingdings" pitchFamily="2" charset="2"/>
              <a:buNone/>
            </a:pPr>
            <a:r>
              <a:rPr lang="nl-NL" sz="1700" dirty="0" smtClean="0">
                <a:effectLst/>
                <a:latin typeface="Arial" panose="020B0604020202020204" pitchFamily="34" charset="0"/>
                <a:ea typeface="Verdana" pitchFamily="34" charset="0"/>
                <a:cs typeface="Arial" panose="020B0604020202020204" pitchFamily="34" charset="0"/>
                <a:sym typeface="Wingdings" pitchFamily="2" charset="2"/>
              </a:rPr>
              <a:t>U krijgt o.a. een lagere uitkering als u: </a:t>
            </a:r>
          </a:p>
          <a:p>
            <a:pPr marL="284400" indent="-284400" eaLnBrk="1" hangingPunct="1">
              <a:buClr>
                <a:schemeClr val="accent3"/>
              </a:buClr>
            </a:pPr>
            <a:r>
              <a:rPr lang="nl-NL" sz="1700" dirty="0" smtClean="0">
                <a:effectLst/>
                <a:latin typeface="Arial" panose="020B0604020202020204" pitchFamily="34" charset="0"/>
                <a:ea typeface="Verdana" pitchFamily="34" charset="0"/>
                <a:cs typeface="Arial" panose="020B0604020202020204" pitchFamily="34" charset="0"/>
                <a:sym typeface="Wingdings" pitchFamily="2" charset="2"/>
              </a:rPr>
              <a:t>Samenwoont met anderen (zie volgende dia kostendelersnorm)</a:t>
            </a:r>
          </a:p>
          <a:p>
            <a:pPr marL="284400" indent="-284400" eaLnBrk="1" hangingPunct="1">
              <a:buClr>
                <a:schemeClr val="accent3"/>
              </a:buClr>
            </a:pPr>
            <a:r>
              <a:rPr lang="nl-NL" sz="1700" dirty="0" smtClean="0">
                <a:effectLst/>
                <a:latin typeface="Arial" panose="020B0604020202020204" pitchFamily="34" charset="0"/>
                <a:ea typeface="Verdana" pitchFamily="34" charset="0"/>
                <a:cs typeface="Arial" panose="020B0604020202020204" pitchFamily="34" charset="0"/>
                <a:sym typeface="Wingdings" pitchFamily="2" charset="2"/>
              </a:rPr>
              <a:t>Heffingskortingen van de belastingdienst krijgt</a:t>
            </a:r>
          </a:p>
          <a:p>
            <a:pPr marL="284400" indent="-284400" eaLnBrk="1" hangingPunct="1">
              <a:buClr>
                <a:schemeClr val="accent3"/>
              </a:buClr>
            </a:pPr>
            <a:r>
              <a:rPr lang="nl-NL" sz="1700" dirty="0" smtClean="0">
                <a:effectLst/>
                <a:latin typeface="Arial" panose="020B0604020202020204" pitchFamily="34" charset="0"/>
                <a:ea typeface="Verdana" pitchFamily="34" charset="0"/>
                <a:cs typeface="Arial" panose="020B0604020202020204" pitchFamily="34" charset="0"/>
                <a:sym typeface="Wingdings" pitchFamily="2" charset="2"/>
              </a:rPr>
              <a:t>Andere inkomsten hebt (b.v. door werk, alimentatie)</a:t>
            </a:r>
            <a:endParaRPr lang="nl-NL" sz="1700" b="1" dirty="0" smtClean="0">
              <a:effectLst/>
              <a:latin typeface="Arial" panose="020B0604020202020204" pitchFamily="34" charset="0"/>
              <a:ea typeface="Verdana" pitchFamily="34" charset="0"/>
              <a:cs typeface="Arial" panose="020B0604020202020204" pitchFamily="34" charset="0"/>
              <a:sym typeface="Wingdings" pitchFamily="2" charset="2"/>
            </a:endParaRPr>
          </a:p>
          <a:p>
            <a:pPr eaLnBrk="1" hangingPunct="1">
              <a:lnSpc>
                <a:spcPct val="80000"/>
              </a:lnSpc>
              <a:buFontTx/>
              <a:buNone/>
            </a:pPr>
            <a:endParaRPr lang="nl-NL" sz="1700" b="1" dirty="0">
              <a:effectLst/>
              <a:latin typeface="Arial" panose="020B0604020202020204" pitchFamily="34" charset="0"/>
              <a:ea typeface="Verdana" pitchFamily="34" charset="0"/>
              <a:cs typeface="Arial" panose="020B0604020202020204" pitchFamily="34" charset="0"/>
              <a:sym typeface="Wingdings" pitchFamily="2" charset="2"/>
            </a:endParaRPr>
          </a:p>
          <a:p>
            <a:pPr marL="0" indent="0" eaLnBrk="1" hangingPunct="1">
              <a:buFontTx/>
              <a:buNone/>
            </a:pPr>
            <a:r>
              <a:rPr lang="nl-NL" sz="1700" b="1" dirty="0" smtClean="0">
                <a:effectLst/>
                <a:latin typeface="Arial" panose="020B0604020202020204" pitchFamily="34" charset="0"/>
                <a:ea typeface="Verdana" pitchFamily="34" charset="0"/>
                <a:cs typeface="Arial" panose="020B0604020202020204" pitchFamily="34" charset="0"/>
                <a:sym typeface="Wingdings" pitchFamily="2" charset="2"/>
              </a:rPr>
              <a:t>Kinderbijslag, huur- en zorgtoeslag worden niet verrekend met de uitkering</a:t>
            </a:r>
          </a:p>
          <a:p>
            <a:pPr eaLnBrk="1" hangingPunct="1">
              <a:lnSpc>
                <a:spcPct val="80000"/>
              </a:lnSpc>
              <a:buFontTx/>
              <a:buNone/>
            </a:pPr>
            <a:endParaRPr lang="nl-NL" sz="1700" b="1" dirty="0" smtClean="0">
              <a:latin typeface="Arial" pitchFamily="34" charset="0"/>
              <a:cs typeface="Arial" pitchFamily="34" charset="0"/>
              <a:sym typeface="Wingdings" pitchFamily="2" charset="2"/>
            </a:endParaRPr>
          </a:p>
          <a:p>
            <a:pPr eaLnBrk="1" hangingPunct="1">
              <a:lnSpc>
                <a:spcPct val="80000"/>
              </a:lnSpc>
              <a:buFontTx/>
              <a:buNone/>
            </a:pPr>
            <a:endParaRPr lang="nl-NL" sz="1700" b="1"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274638"/>
            <a:ext cx="8363272" cy="922114"/>
          </a:xfrm>
        </p:spPr>
        <p:txBody>
          <a:bodyPr anchor="b"/>
          <a:lstStyle/>
          <a:p>
            <a:pPr algn="l"/>
            <a:r>
              <a:rPr lang="nl-NL" sz="2800" b="1" dirty="0" smtClean="0">
                <a:solidFill>
                  <a:schemeClr val="tx2"/>
                </a:solidFill>
                <a:effectLst/>
                <a:latin typeface="Arial" panose="020B0604020202020204" pitchFamily="34" charset="0"/>
                <a:ea typeface="Verdana" pitchFamily="34" charset="0"/>
                <a:cs typeface="Arial" panose="020B0604020202020204" pitchFamily="34" charset="0"/>
              </a:rPr>
              <a:t>Kosten delen</a:t>
            </a:r>
            <a:endParaRPr lang="nl-NL" sz="2800" b="1" dirty="0">
              <a:solidFill>
                <a:schemeClr val="tx2"/>
              </a:solidFill>
              <a:effectLst/>
              <a:latin typeface="Arial" panose="020B0604020202020204" pitchFamily="34" charset="0"/>
              <a:ea typeface="Verdana" pitchFamily="34" charset="0"/>
              <a:cs typeface="Arial" panose="020B0604020202020204" pitchFamily="34" charset="0"/>
            </a:endParaRPr>
          </a:p>
        </p:txBody>
      </p:sp>
      <p:sp>
        <p:nvSpPr>
          <p:cNvPr id="3" name="Tijdelijke aanduiding voor inhoud 2"/>
          <p:cNvSpPr>
            <a:spLocks noGrp="1"/>
          </p:cNvSpPr>
          <p:nvPr>
            <p:ph idx="1"/>
          </p:nvPr>
        </p:nvSpPr>
        <p:spPr>
          <a:xfrm>
            <a:off x="323528" y="1600200"/>
            <a:ext cx="8363272" cy="4525963"/>
          </a:xfrm>
        </p:spPr>
        <p:txBody>
          <a:bodyPr/>
          <a:lstStyle/>
          <a:p>
            <a:pPr marL="0" indent="0">
              <a:buNone/>
            </a:pPr>
            <a:r>
              <a:rPr lang="nl-NL" sz="1700" dirty="0">
                <a:effectLst/>
                <a:latin typeface="Arial" panose="020B0604020202020204" pitchFamily="34" charset="0"/>
                <a:ea typeface="Verdana" pitchFamily="34" charset="0"/>
                <a:cs typeface="Arial" panose="020B0604020202020204" pitchFamily="34" charset="0"/>
              </a:rPr>
              <a:t>Voor de kostendelersnorm is het relevant hoeveel </a:t>
            </a:r>
            <a:r>
              <a:rPr lang="nl-NL" sz="1700" dirty="0" smtClean="0">
                <a:effectLst/>
                <a:latin typeface="Arial" panose="020B0604020202020204" pitchFamily="34" charset="0"/>
                <a:ea typeface="Verdana" pitchFamily="34" charset="0"/>
                <a:cs typeface="Arial" panose="020B0604020202020204" pitchFamily="34" charset="0"/>
              </a:rPr>
              <a:t>volwassen medebewoners </a:t>
            </a:r>
            <a:r>
              <a:rPr lang="nl-NL" sz="1700" dirty="0">
                <a:effectLst/>
                <a:latin typeface="Arial" panose="020B0604020202020204" pitchFamily="34" charset="0"/>
                <a:ea typeface="Verdana" pitchFamily="34" charset="0"/>
                <a:cs typeface="Arial" panose="020B0604020202020204" pitchFamily="34" charset="0"/>
              </a:rPr>
              <a:t>er zijn, ongeacht of de medebewoners werken of een uitkering hebben. </a:t>
            </a:r>
            <a:r>
              <a:rPr lang="nl-NL" sz="1700" dirty="0" smtClean="0">
                <a:effectLst/>
                <a:latin typeface="Arial" panose="020B0604020202020204" pitchFamily="34" charset="0"/>
                <a:ea typeface="Verdana" pitchFamily="34" charset="0"/>
                <a:cs typeface="Arial" panose="020B0604020202020204" pitchFamily="34" charset="0"/>
              </a:rPr>
              <a:t>U kunt de kosten delen in huis.</a:t>
            </a:r>
            <a:endParaRPr lang="nl-NL" sz="1700" dirty="0">
              <a:latin typeface="Arial" panose="020B0604020202020204" pitchFamily="34" charset="0"/>
              <a:ea typeface="Verdana" pitchFamily="34" charset="0"/>
              <a:cs typeface="Arial" panose="020B0604020202020204" pitchFamily="34" charset="0"/>
            </a:endParaRPr>
          </a:p>
          <a:p>
            <a:pPr marL="0" indent="0">
              <a:buClr>
                <a:schemeClr val="accent3"/>
              </a:buClr>
              <a:buNone/>
            </a:pPr>
            <a:endParaRPr lang="nl-NL" sz="1700" dirty="0">
              <a:latin typeface="Arial" panose="020B0604020202020204" pitchFamily="34" charset="0"/>
              <a:ea typeface="Verdana" pitchFamily="34" charset="0"/>
              <a:cs typeface="Arial" panose="020B0604020202020204" pitchFamily="34" charset="0"/>
            </a:endParaRPr>
          </a:p>
          <a:p>
            <a:pPr marL="0" indent="0">
              <a:buClr>
                <a:schemeClr val="accent3"/>
              </a:buClr>
              <a:buNone/>
            </a:pPr>
            <a:endParaRPr lang="nl-NL" sz="1700" dirty="0">
              <a:effectLst/>
              <a:latin typeface="Arial" panose="020B0604020202020204" pitchFamily="34" charset="0"/>
              <a:ea typeface="Verdana" pitchFamily="34" charset="0"/>
              <a:cs typeface="Arial" panose="020B0604020202020204" pitchFamily="34" charset="0"/>
            </a:endParaRPr>
          </a:p>
        </p:txBody>
      </p:sp>
      <p:pic>
        <p:nvPicPr>
          <p:cNvPr id="4" name="Afbeelding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3429000"/>
            <a:ext cx="4352483" cy="2448272"/>
          </a:xfrm>
          <a:prstGeom prst="rect">
            <a:avLst/>
          </a:prstGeom>
        </p:spPr>
      </p:pic>
    </p:spTree>
    <p:extLst>
      <p:ext uri="{BB962C8B-B14F-4D97-AF65-F5344CB8AC3E}">
        <p14:creationId xmlns:p14="http://schemas.microsoft.com/office/powerpoint/2010/main" val="4276926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nl-NL" sz="1700" dirty="0" smtClean="0">
                <a:latin typeface="Arial" pitchFamily="34" charset="0"/>
                <a:ea typeface="Verdana" pitchFamily="34" charset="0"/>
                <a:cs typeface="Arial" pitchFamily="34" charset="0"/>
              </a:rPr>
              <a:t>Doel van deze bijeenkomst</a:t>
            </a:r>
          </a:p>
        </p:txBody>
      </p:sp>
      <p:sp>
        <p:nvSpPr>
          <p:cNvPr id="52227" name="Rectangle 3"/>
          <p:cNvSpPr>
            <a:spLocks noGrp="1" noChangeArrowheads="1"/>
          </p:cNvSpPr>
          <p:nvPr>
            <p:ph idx="1"/>
          </p:nvPr>
        </p:nvSpPr>
        <p:spPr/>
        <p:txBody>
          <a:bodyPr/>
          <a:lstStyle/>
          <a:p>
            <a:pPr eaLnBrk="1" hangingPunct="1">
              <a:buFont typeface="Wingdings 2" pitchFamily="18" charset="2"/>
              <a:buNone/>
            </a:pPr>
            <a:endParaRPr lang="nl-NL" sz="1700" dirty="0" smtClean="0">
              <a:solidFill>
                <a:schemeClr val="tx1"/>
              </a:solidFill>
              <a:latin typeface="Arial" pitchFamily="34" charset="0"/>
              <a:cs typeface="Arial" pitchFamily="34" charset="0"/>
            </a:endParaRPr>
          </a:p>
          <a:p>
            <a:pPr eaLnBrk="1" hangingPunct="1"/>
            <a:r>
              <a:rPr lang="nl-NL" sz="1700" dirty="0" smtClean="0">
                <a:solidFill>
                  <a:schemeClr val="tx1"/>
                </a:solidFill>
                <a:latin typeface="Arial" pitchFamily="34" charset="0"/>
                <a:cs typeface="Arial" pitchFamily="34" charset="0"/>
              </a:rPr>
              <a:t>Tips voor het vinden van werk en over solliciteren; CV en netwerken</a:t>
            </a:r>
          </a:p>
          <a:p>
            <a:pPr eaLnBrk="1" hangingPunct="1"/>
            <a:endParaRPr lang="nl-NL" sz="1700" dirty="0">
              <a:solidFill>
                <a:schemeClr val="tx1"/>
              </a:solidFill>
              <a:latin typeface="Arial" pitchFamily="34" charset="0"/>
              <a:cs typeface="Arial" pitchFamily="34" charset="0"/>
            </a:endParaRPr>
          </a:p>
          <a:p>
            <a:pPr eaLnBrk="1" hangingPunct="1"/>
            <a:r>
              <a:rPr lang="nl-NL" sz="1700" dirty="0">
                <a:solidFill>
                  <a:schemeClr val="tx1"/>
                </a:solidFill>
                <a:latin typeface="Arial" pitchFamily="34" charset="0"/>
                <a:cs typeface="Arial" pitchFamily="34" charset="0"/>
              </a:rPr>
              <a:t>Informatie over de dienstverlening van het </a:t>
            </a:r>
            <a:r>
              <a:rPr lang="nl-NL" sz="1700" dirty="0" smtClean="0">
                <a:solidFill>
                  <a:schemeClr val="tx1"/>
                </a:solidFill>
                <a:latin typeface="Arial" pitchFamily="34" charset="0"/>
                <a:cs typeface="Arial" pitchFamily="34" charset="0"/>
              </a:rPr>
              <a:t>UWV</a:t>
            </a:r>
          </a:p>
          <a:p>
            <a:pPr eaLnBrk="1" hangingPunct="1">
              <a:buFont typeface="Wingdings 2" pitchFamily="18" charset="2"/>
              <a:buNone/>
            </a:pPr>
            <a:endParaRPr lang="nl-NL" sz="1700" dirty="0" smtClean="0">
              <a:solidFill>
                <a:schemeClr val="tx1"/>
              </a:solidFill>
              <a:latin typeface="Arial" pitchFamily="34" charset="0"/>
              <a:cs typeface="Arial" pitchFamily="34" charset="0"/>
            </a:endParaRPr>
          </a:p>
          <a:p>
            <a:pPr eaLnBrk="1" hangingPunct="1"/>
            <a:r>
              <a:rPr lang="nl-NL" sz="1700" dirty="0" smtClean="0">
                <a:solidFill>
                  <a:schemeClr val="tx1"/>
                </a:solidFill>
                <a:latin typeface="Arial" pitchFamily="34" charset="0"/>
                <a:cs typeface="Arial" pitchFamily="34" charset="0"/>
              </a:rPr>
              <a:t>Informatie over de Participatiewet/IOAW</a:t>
            </a:r>
          </a:p>
          <a:p>
            <a:pPr eaLnBrk="1" hangingPunct="1">
              <a:buFont typeface="Wingdings 2" pitchFamily="18" charset="2"/>
              <a:buNone/>
            </a:pPr>
            <a:endParaRPr lang="nl-NL" sz="1700" dirty="0" smtClean="0">
              <a:latin typeface="Arial" pitchFamily="34" charset="0"/>
              <a:cs typeface="Arial" pitchFamily="34" charset="0"/>
            </a:endParaRPr>
          </a:p>
        </p:txBody>
      </p:sp>
      <p:sp>
        <p:nvSpPr>
          <p:cNvPr id="2" name="Tijdelijke aanduiding voor voettekst 1"/>
          <p:cNvSpPr>
            <a:spLocks noGrp="1"/>
          </p:cNvSpPr>
          <p:nvPr>
            <p:ph type="ftr" sz="quarter" idx="11"/>
          </p:nvPr>
        </p:nvSpPr>
        <p:spPr/>
        <p:txBody>
          <a:bodyPr/>
          <a:lstStyle/>
          <a:p>
            <a:pPr>
              <a:defRPr/>
            </a:pPr>
            <a:r>
              <a:rPr lang="nl-NL" smtClean="0"/>
              <a:t>Voorlichtingsbijeenkomst Dienstverlening UWV WERKbedrijf en Gemeente Participatiewet/IOAW</a:t>
            </a:r>
            <a:endParaRPr lang="nl-N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274638"/>
            <a:ext cx="8363272" cy="922114"/>
          </a:xfrm>
        </p:spPr>
        <p:txBody>
          <a:bodyPr anchor="b"/>
          <a:lstStyle/>
          <a:p>
            <a:pPr algn="l"/>
            <a:r>
              <a:rPr lang="nl-NL" sz="2800" b="1" dirty="0" smtClean="0">
                <a:solidFill>
                  <a:schemeClr val="tx2"/>
                </a:solidFill>
                <a:effectLst/>
                <a:latin typeface="Arial" panose="020B0604020202020204" pitchFamily="34" charset="0"/>
                <a:ea typeface="Verdana" pitchFamily="34" charset="0"/>
                <a:cs typeface="Arial" panose="020B0604020202020204" pitchFamily="34" charset="0"/>
              </a:rPr>
              <a:t>Kosten delen</a:t>
            </a:r>
            <a:endParaRPr lang="nl-NL" sz="2800" b="1" dirty="0">
              <a:solidFill>
                <a:schemeClr val="tx2"/>
              </a:solidFill>
              <a:effectLst/>
              <a:latin typeface="Arial" panose="020B0604020202020204" pitchFamily="34" charset="0"/>
              <a:ea typeface="Verdana" pitchFamily="34" charset="0"/>
              <a:cs typeface="Arial" panose="020B0604020202020204" pitchFamily="34" charset="0"/>
            </a:endParaRPr>
          </a:p>
        </p:txBody>
      </p:sp>
      <p:sp>
        <p:nvSpPr>
          <p:cNvPr id="3" name="Tijdelijke aanduiding voor inhoud 2"/>
          <p:cNvSpPr>
            <a:spLocks noGrp="1"/>
          </p:cNvSpPr>
          <p:nvPr>
            <p:ph idx="1"/>
          </p:nvPr>
        </p:nvSpPr>
        <p:spPr>
          <a:xfrm>
            <a:off x="323528" y="1543677"/>
            <a:ext cx="8363272" cy="4525963"/>
          </a:xfrm>
        </p:spPr>
        <p:txBody>
          <a:bodyPr/>
          <a:lstStyle/>
          <a:p>
            <a:pPr marL="284400" indent="-284400">
              <a:buClr>
                <a:schemeClr val="accent3"/>
              </a:buClr>
            </a:pPr>
            <a:r>
              <a:rPr lang="nl-NL" sz="1700" dirty="0">
                <a:latin typeface="Arial" panose="020B0604020202020204" pitchFamily="34" charset="0"/>
                <a:ea typeface="Verdana" pitchFamily="34" charset="0"/>
                <a:cs typeface="Arial" panose="020B0604020202020204" pitchFamily="34" charset="0"/>
              </a:rPr>
              <a:t>1 persoon: 70% (van wettelijk minimum loon) is €</a:t>
            </a:r>
            <a:r>
              <a:rPr lang="nl-NL" sz="1700" dirty="0" smtClean="0">
                <a:latin typeface="Arial" panose="020B0604020202020204" pitchFamily="34" charset="0"/>
                <a:ea typeface="Verdana" pitchFamily="34" charset="0"/>
                <a:cs typeface="Arial" panose="020B0604020202020204" pitchFamily="34" charset="0"/>
              </a:rPr>
              <a:t>974</a:t>
            </a:r>
            <a:endParaRPr lang="nl-NL" sz="1700" dirty="0">
              <a:latin typeface="Arial" panose="020B0604020202020204" pitchFamily="34" charset="0"/>
              <a:ea typeface="Verdana" pitchFamily="34" charset="0"/>
              <a:cs typeface="Arial" panose="020B0604020202020204" pitchFamily="34" charset="0"/>
            </a:endParaRPr>
          </a:p>
          <a:p>
            <a:pPr marL="284400" indent="-284400">
              <a:buClr>
                <a:schemeClr val="accent3"/>
              </a:buClr>
            </a:pPr>
            <a:r>
              <a:rPr lang="nl-NL" sz="1700" dirty="0">
                <a:latin typeface="Arial" panose="020B0604020202020204" pitchFamily="34" charset="0"/>
                <a:ea typeface="Verdana" pitchFamily="34" charset="0"/>
                <a:cs typeface="Arial" panose="020B0604020202020204" pitchFamily="34" charset="0"/>
              </a:rPr>
              <a:t>2 personen in huis, individuen, de ander kan werken, uitkering of niets hebben), maar u krijgt 50%  </a:t>
            </a:r>
            <a:endParaRPr lang="nl-NL" sz="1700" dirty="0" smtClean="0">
              <a:latin typeface="Arial" panose="020B0604020202020204" pitchFamily="34" charset="0"/>
              <a:ea typeface="Verdana" pitchFamily="34" charset="0"/>
              <a:cs typeface="Arial" panose="020B0604020202020204" pitchFamily="34" charset="0"/>
            </a:endParaRPr>
          </a:p>
          <a:p>
            <a:pPr marL="284400" indent="-284400">
              <a:buClr>
                <a:schemeClr val="accent3"/>
              </a:buClr>
            </a:pPr>
            <a:r>
              <a:rPr lang="nl-NL" sz="1700" dirty="0" smtClean="0">
                <a:latin typeface="Arial" panose="020B0604020202020204" pitchFamily="34" charset="0"/>
                <a:ea typeface="Verdana" pitchFamily="34" charset="0"/>
                <a:cs typeface="Arial" panose="020B0604020202020204" pitchFamily="34" charset="0"/>
              </a:rPr>
              <a:t>3 </a:t>
            </a:r>
            <a:r>
              <a:rPr lang="nl-NL" sz="1700" dirty="0">
                <a:latin typeface="Arial" panose="020B0604020202020204" pitchFamily="34" charset="0"/>
                <a:ea typeface="Verdana" pitchFamily="34" charset="0"/>
                <a:cs typeface="Arial" panose="020B0604020202020204" pitchFamily="34" charset="0"/>
              </a:rPr>
              <a:t>personen in huis: 43,3% </a:t>
            </a:r>
          </a:p>
          <a:p>
            <a:pPr marL="284400" indent="-284400">
              <a:buClr>
                <a:schemeClr val="accent3"/>
              </a:buClr>
            </a:pPr>
            <a:r>
              <a:rPr lang="nl-NL" sz="1700" dirty="0">
                <a:latin typeface="Arial" panose="020B0604020202020204" pitchFamily="34" charset="0"/>
                <a:ea typeface="Verdana" pitchFamily="34" charset="0"/>
                <a:cs typeface="Arial" panose="020B0604020202020204" pitchFamily="34" charset="0"/>
              </a:rPr>
              <a:t>4 personen: 40% </a:t>
            </a:r>
          </a:p>
          <a:p>
            <a:pPr marL="284400" indent="-284400">
              <a:buClr>
                <a:schemeClr val="accent3"/>
              </a:buClr>
            </a:pPr>
            <a:r>
              <a:rPr lang="nl-NL" sz="1700" dirty="0">
                <a:latin typeface="Arial" panose="020B0604020202020204" pitchFamily="34" charset="0"/>
                <a:ea typeface="Verdana" pitchFamily="34" charset="0"/>
                <a:cs typeface="Arial" panose="020B0604020202020204" pitchFamily="34" charset="0"/>
              </a:rPr>
              <a:t>5 personen: 38</a:t>
            </a:r>
            <a:r>
              <a:rPr lang="nl-NL" sz="1700" dirty="0" smtClean="0">
                <a:latin typeface="Arial" panose="020B0604020202020204" pitchFamily="34" charset="0"/>
                <a:ea typeface="Verdana" pitchFamily="34" charset="0"/>
                <a:cs typeface="Arial" panose="020B0604020202020204" pitchFamily="34" charset="0"/>
              </a:rPr>
              <a:t>% etc.</a:t>
            </a:r>
            <a:endParaRPr lang="nl-NL" sz="1700" dirty="0">
              <a:latin typeface="Arial" panose="020B0604020202020204" pitchFamily="34" charset="0"/>
              <a:ea typeface="Verdana" pitchFamily="34" charset="0"/>
              <a:cs typeface="Arial" panose="020B0604020202020204" pitchFamily="34" charset="0"/>
            </a:endParaRPr>
          </a:p>
          <a:p>
            <a:pPr marL="0" indent="0">
              <a:buClr>
                <a:schemeClr val="accent3"/>
              </a:buClr>
              <a:buNone/>
            </a:pPr>
            <a:endParaRPr lang="nl-NL" sz="1700" dirty="0" smtClean="0">
              <a:latin typeface="Arial" panose="020B0604020202020204" pitchFamily="34" charset="0"/>
              <a:ea typeface="Verdana" pitchFamily="34" charset="0"/>
              <a:cs typeface="Arial" panose="020B0604020202020204" pitchFamily="34" charset="0"/>
            </a:endParaRPr>
          </a:p>
          <a:p>
            <a:pPr marL="0" indent="0">
              <a:buNone/>
            </a:pPr>
            <a:r>
              <a:rPr lang="nl-NL" sz="1700" dirty="0" smtClean="0">
                <a:latin typeface="Arial" panose="020B0604020202020204" pitchFamily="34" charset="0"/>
                <a:ea typeface="Verdana" pitchFamily="34" charset="0"/>
                <a:cs typeface="Arial" panose="020B0604020202020204" pitchFamily="34" charset="0"/>
              </a:rPr>
              <a:t>Wie </a:t>
            </a:r>
            <a:r>
              <a:rPr lang="nl-NL" sz="1700" dirty="0">
                <a:latin typeface="Arial" panose="020B0604020202020204" pitchFamily="34" charset="0"/>
                <a:ea typeface="Verdana" pitchFamily="34" charset="0"/>
                <a:cs typeface="Arial" panose="020B0604020202020204" pitchFamily="34" charset="0"/>
              </a:rPr>
              <a:t>tellen niet mee</a:t>
            </a:r>
            <a:r>
              <a:rPr lang="nl-NL" sz="1700" dirty="0" smtClean="0">
                <a:latin typeface="Arial" panose="020B0604020202020204" pitchFamily="34" charset="0"/>
                <a:ea typeface="Verdana" pitchFamily="34" charset="0"/>
                <a:cs typeface="Arial" panose="020B0604020202020204" pitchFamily="34" charset="0"/>
              </a:rPr>
              <a:t>?</a:t>
            </a:r>
            <a:endParaRPr lang="nl-NL" sz="1700" dirty="0">
              <a:latin typeface="Arial" panose="020B0604020202020204" pitchFamily="34" charset="0"/>
              <a:ea typeface="Verdana" pitchFamily="34" charset="0"/>
              <a:cs typeface="Arial" panose="020B0604020202020204" pitchFamily="34" charset="0"/>
            </a:endParaRPr>
          </a:p>
          <a:p>
            <a:pPr marL="284400" indent="-284400">
              <a:buClr>
                <a:schemeClr val="accent3"/>
              </a:buClr>
            </a:pPr>
            <a:r>
              <a:rPr lang="nl-NL" sz="1700" dirty="0">
                <a:latin typeface="Arial" panose="020B0604020202020204" pitchFamily="34" charset="0"/>
                <a:ea typeface="Verdana" pitchFamily="34" charset="0"/>
                <a:cs typeface="Arial" panose="020B0604020202020204" pitchFamily="34" charset="0"/>
              </a:rPr>
              <a:t>Jongeren tot 21 jaar</a:t>
            </a:r>
          </a:p>
          <a:p>
            <a:pPr marL="284400" indent="-284400">
              <a:buClr>
                <a:schemeClr val="accent3"/>
              </a:buClr>
            </a:pPr>
            <a:r>
              <a:rPr lang="nl-NL" sz="1700" dirty="0">
                <a:latin typeface="Arial" panose="020B0604020202020204" pitchFamily="34" charset="0"/>
                <a:ea typeface="Verdana" pitchFamily="34" charset="0"/>
                <a:cs typeface="Arial" panose="020B0604020202020204" pitchFamily="34" charset="0"/>
              </a:rPr>
              <a:t>Studenten die een studie </a:t>
            </a:r>
            <a:r>
              <a:rPr lang="nl-NL" sz="1700" dirty="0" smtClean="0">
                <a:latin typeface="Arial" panose="020B0604020202020204" pitchFamily="34" charset="0"/>
                <a:ea typeface="Verdana" pitchFamily="34" charset="0"/>
                <a:cs typeface="Arial" panose="020B0604020202020204" pitchFamily="34" charset="0"/>
              </a:rPr>
              <a:t>volgen (LBO, MBO, HBO, Universitair, Praktijk Onderwijs)</a:t>
            </a:r>
            <a:endParaRPr lang="nl-NL" sz="1700" dirty="0">
              <a:latin typeface="Arial" panose="020B0604020202020204" pitchFamily="34" charset="0"/>
              <a:ea typeface="Verdana" pitchFamily="34" charset="0"/>
              <a:cs typeface="Arial" panose="020B0604020202020204" pitchFamily="34" charset="0"/>
            </a:endParaRPr>
          </a:p>
          <a:p>
            <a:pPr marL="284400" indent="-284400">
              <a:buClr>
                <a:schemeClr val="accent3"/>
              </a:buClr>
            </a:pPr>
            <a:r>
              <a:rPr lang="nl-NL" sz="1700" dirty="0">
                <a:latin typeface="Arial" panose="020B0604020202020204" pitchFamily="34" charset="0"/>
                <a:ea typeface="Verdana" pitchFamily="34" charset="0"/>
                <a:cs typeface="Arial" panose="020B0604020202020204" pitchFamily="34" charset="0"/>
              </a:rPr>
              <a:t>Kamerhuurders en kostgangers </a:t>
            </a:r>
          </a:p>
          <a:p>
            <a:pPr marL="284400" indent="-284400">
              <a:buClr>
                <a:schemeClr val="accent3"/>
              </a:buClr>
            </a:pPr>
            <a:r>
              <a:rPr lang="nl-NL" sz="1700" dirty="0">
                <a:latin typeface="Arial" panose="020B0604020202020204" pitchFamily="34" charset="0"/>
                <a:ea typeface="Verdana" pitchFamily="34" charset="0"/>
                <a:cs typeface="Arial" panose="020B0604020202020204" pitchFamily="34" charset="0"/>
              </a:rPr>
              <a:t>Verhuurders en kostgevers </a:t>
            </a:r>
            <a:endParaRPr lang="nl-NL" sz="1700" dirty="0" smtClean="0">
              <a:latin typeface="Arial" panose="020B0604020202020204" pitchFamily="34" charset="0"/>
              <a:ea typeface="Verdana" pitchFamily="34" charset="0"/>
              <a:cs typeface="Arial" panose="020B0604020202020204" pitchFamily="34" charset="0"/>
            </a:endParaRPr>
          </a:p>
          <a:p>
            <a:pPr marL="284400" indent="-284400">
              <a:buNone/>
            </a:pPr>
            <a:r>
              <a:rPr lang="nl-NL" sz="1700" dirty="0">
                <a:latin typeface="Arial" panose="020B0604020202020204" pitchFamily="34" charset="0"/>
                <a:ea typeface="Verdana" pitchFamily="34" charset="0"/>
                <a:cs typeface="Arial" panose="020B0604020202020204" pitchFamily="34" charset="0"/>
              </a:rPr>
              <a:t>	</a:t>
            </a:r>
            <a:r>
              <a:rPr lang="nl-NL" sz="1700" dirty="0" smtClean="0">
                <a:latin typeface="Arial" panose="020B0604020202020204" pitchFamily="34" charset="0"/>
                <a:ea typeface="Verdana" pitchFamily="34" charset="0"/>
                <a:cs typeface="Arial" panose="020B0604020202020204" pitchFamily="34" charset="0"/>
              </a:rPr>
              <a:t>(</a:t>
            </a:r>
            <a:r>
              <a:rPr lang="nl-NL" sz="1700" dirty="0">
                <a:latin typeface="Arial" panose="020B0604020202020204" pitchFamily="34" charset="0"/>
                <a:ea typeface="Verdana" pitchFamily="34" charset="0"/>
                <a:cs typeface="Arial" panose="020B0604020202020204" pitchFamily="34" charset="0"/>
              </a:rPr>
              <a:t>Als je familie van elkaar bent </a:t>
            </a:r>
            <a:r>
              <a:rPr lang="nl-NL" sz="1700" dirty="0" smtClean="0">
                <a:latin typeface="Arial" panose="020B0604020202020204" pitchFamily="34" charset="0"/>
                <a:ea typeface="Verdana" pitchFamily="34" charset="0"/>
                <a:cs typeface="Arial" panose="020B0604020202020204" pitchFamily="34" charset="0"/>
              </a:rPr>
              <a:t>is </a:t>
            </a:r>
            <a:r>
              <a:rPr lang="nl-NL" sz="1700" dirty="0">
                <a:latin typeface="Arial" panose="020B0604020202020204" pitchFamily="34" charset="0"/>
                <a:ea typeface="Verdana" pitchFamily="34" charset="0"/>
                <a:cs typeface="Arial" panose="020B0604020202020204" pitchFamily="34" charset="0"/>
              </a:rPr>
              <a:t>deze uitzondering </a:t>
            </a:r>
            <a:r>
              <a:rPr lang="nl-NL" sz="1700" b="1" dirty="0" smtClean="0">
                <a:latin typeface="Arial" panose="020B0604020202020204" pitchFamily="34" charset="0"/>
                <a:ea typeface="Verdana" pitchFamily="34" charset="0"/>
                <a:cs typeface="Arial" panose="020B0604020202020204" pitchFamily="34" charset="0"/>
              </a:rPr>
              <a:t>niet</a:t>
            </a:r>
            <a:r>
              <a:rPr lang="nl-NL" sz="1700" dirty="0" smtClean="0">
                <a:latin typeface="Arial" panose="020B0604020202020204" pitchFamily="34" charset="0"/>
                <a:ea typeface="Verdana" pitchFamily="34" charset="0"/>
                <a:cs typeface="Arial" panose="020B0604020202020204" pitchFamily="34" charset="0"/>
              </a:rPr>
              <a:t> van toepassing)</a:t>
            </a:r>
            <a:endParaRPr lang="nl-NL" sz="1700" dirty="0">
              <a:latin typeface="Arial" panose="020B0604020202020204" pitchFamily="34" charset="0"/>
              <a:ea typeface="Verdana" pitchFamily="34" charset="0"/>
              <a:cs typeface="Arial" panose="020B0604020202020204" pitchFamily="34" charset="0"/>
            </a:endParaRPr>
          </a:p>
          <a:p>
            <a:endParaRPr lang="nl-NL" sz="1700" dirty="0"/>
          </a:p>
        </p:txBody>
      </p:sp>
    </p:spTree>
    <p:extLst>
      <p:ext uri="{BB962C8B-B14F-4D97-AF65-F5344CB8AC3E}">
        <p14:creationId xmlns:p14="http://schemas.microsoft.com/office/powerpoint/2010/main" val="2910786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a:xfrm>
            <a:off x="323528" y="274638"/>
            <a:ext cx="8363272" cy="922114"/>
          </a:xfrm>
        </p:spPr>
        <p:txBody>
          <a:bodyPr anchor="b"/>
          <a:lstStyle/>
          <a:p>
            <a:pPr algn="l" eaLnBrk="1" hangingPunct="1">
              <a:defRPr/>
            </a:pPr>
            <a:r>
              <a:rPr lang="nl-NL" sz="2800" b="1" dirty="0" smtClean="0">
                <a:solidFill>
                  <a:schemeClr val="tx2"/>
                </a:solidFill>
                <a:effectLst/>
                <a:latin typeface="Arial" panose="020B0604020202020204" pitchFamily="34" charset="0"/>
                <a:ea typeface="Verdana" pitchFamily="34" charset="0"/>
                <a:cs typeface="Arial" panose="020B0604020202020204" pitchFamily="34" charset="0"/>
              </a:rPr>
              <a:t>Hoeveel vermogen mag je hebben</a:t>
            </a:r>
            <a:r>
              <a:rPr lang="nl-NL" sz="2800" b="1" dirty="0" smtClean="0">
                <a:solidFill>
                  <a:schemeClr val="tx2"/>
                </a:solidFill>
                <a:latin typeface="Arial" panose="020B0604020202020204" pitchFamily="34" charset="0"/>
                <a:ea typeface="Verdana" pitchFamily="34" charset="0"/>
                <a:cs typeface="Arial" panose="020B0604020202020204" pitchFamily="34" charset="0"/>
              </a:rPr>
              <a:t>?</a:t>
            </a:r>
            <a:endParaRPr lang="nl-NL" sz="2800" b="1" dirty="0" smtClean="0">
              <a:solidFill>
                <a:schemeClr val="tx2"/>
              </a:solidFill>
              <a:effectLst/>
              <a:latin typeface="Arial" panose="020B0604020202020204" pitchFamily="34" charset="0"/>
              <a:ea typeface="Verdana" pitchFamily="34" charset="0"/>
              <a:cs typeface="Arial" panose="020B0604020202020204" pitchFamily="34" charset="0"/>
            </a:endParaRPr>
          </a:p>
        </p:txBody>
      </p:sp>
      <p:sp>
        <p:nvSpPr>
          <p:cNvPr id="68611" name="Rectangle 3"/>
          <p:cNvSpPr>
            <a:spLocks noGrp="1" noChangeArrowheads="1"/>
          </p:cNvSpPr>
          <p:nvPr>
            <p:ph idx="1"/>
          </p:nvPr>
        </p:nvSpPr>
        <p:spPr>
          <a:xfrm>
            <a:off x="323528" y="1484784"/>
            <a:ext cx="8363272" cy="4641379"/>
          </a:xfrm>
        </p:spPr>
        <p:txBody>
          <a:bodyPr>
            <a:normAutofit lnSpcReduction="10000"/>
          </a:bodyPr>
          <a:lstStyle/>
          <a:p>
            <a:pPr marL="0" indent="0" eaLnBrk="1" hangingPunct="1">
              <a:buFont typeface="Wingdings" pitchFamily="2" charset="2"/>
              <a:buNone/>
            </a:pPr>
            <a:r>
              <a:rPr lang="nl-NL" sz="1700" dirty="0" smtClean="0">
                <a:effectLst/>
                <a:latin typeface="Arial" panose="020B0604020202020204" pitchFamily="34" charset="0"/>
                <a:ea typeface="Verdana" pitchFamily="34" charset="0"/>
                <a:cs typeface="Arial" panose="020B0604020202020204" pitchFamily="34" charset="0"/>
              </a:rPr>
              <a:t>Vermogenstoets = alle vermogen </a:t>
            </a:r>
            <a:r>
              <a:rPr lang="nl-NL" sz="1700" b="1" dirty="0" smtClean="0">
                <a:latin typeface="Arial" panose="020B0604020202020204" pitchFamily="34" charset="0"/>
                <a:ea typeface="Verdana" pitchFamily="34" charset="0"/>
                <a:cs typeface="Arial" panose="020B0604020202020204" pitchFamily="34" charset="0"/>
              </a:rPr>
              <a:t>min</a:t>
            </a:r>
            <a:r>
              <a:rPr lang="nl-NL" sz="1700" dirty="0" smtClean="0">
                <a:latin typeface="Arial" panose="020B0604020202020204" pitchFamily="34" charset="0"/>
                <a:ea typeface="Verdana" pitchFamily="34" charset="0"/>
                <a:cs typeface="Arial" panose="020B0604020202020204" pitchFamily="34" charset="0"/>
              </a:rPr>
              <a:t> uw</a:t>
            </a:r>
            <a:r>
              <a:rPr lang="nl-NL" sz="1700" dirty="0" smtClean="0">
                <a:effectLst/>
                <a:latin typeface="Arial" panose="020B0604020202020204" pitchFamily="34" charset="0"/>
                <a:ea typeface="Verdana" pitchFamily="34" charset="0"/>
                <a:cs typeface="Arial" panose="020B0604020202020204" pitchFamily="34" charset="0"/>
              </a:rPr>
              <a:t> schulden</a:t>
            </a:r>
          </a:p>
          <a:p>
            <a:pPr marL="0" indent="0" eaLnBrk="1" hangingPunct="1">
              <a:buFont typeface="Wingdings" pitchFamily="2" charset="2"/>
              <a:buNone/>
            </a:pPr>
            <a:r>
              <a:rPr lang="nl-NL" sz="1700" dirty="0" smtClean="0">
                <a:effectLst/>
                <a:latin typeface="Arial" panose="020B0604020202020204" pitchFamily="34" charset="0"/>
                <a:ea typeface="Verdana" pitchFamily="34" charset="0"/>
                <a:cs typeface="Arial" panose="020B0604020202020204" pitchFamily="34" charset="0"/>
              </a:rPr>
              <a:t>Bij vermogen denk aan spaargeld, waarde auto(s), andere voertuigen, huizen, etc.</a:t>
            </a:r>
          </a:p>
          <a:p>
            <a:pPr eaLnBrk="1" hangingPunct="1">
              <a:buFont typeface="Wingdings" pitchFamily="2" charset="2"/>
              <a:buNone/>
            </a:pPr>
            <a:endParaRPr lang="nl-NL" sz="1700" dirty="0" smtClean="0">
              <a:effectLst/>
              <a:latin typeface="Arial" panose="020B0604020202020204" pitchFamily="34" charset="0"/>
              <a:ea typeface="Verdana" pitchFamily="34" charset="0"/>
              <a:cs typeface="Arial" panose="020B0604020202020204" pitchFamily="34" charset="0"/>
            </a:endParaRPr>
          </a:p>
          <a:p>
            <a:pPr marL="284400" indent="-284400" eaLnBrk="1" hangingPunct="1">
              <a:buClr>
                <a:schemeClr val="accent3"/>
              </a:buClr>
            </a:pPr>
            <a:r>
              <a:rPr lang="nl-NL" sz="1700" dirty="0" smtClean="0">
                <a:effectLst/>
                <a:latin typeface="Arial" panose="020B0604020202020204" pitchFamily="34" charset="0"/>
                <a:ea typeface="Verdana" pitchFamily="34" charset="0"/>
                <a:cs typeface="Arial" panose="020B0604020202020204" pitchFamily="34" charset="0"/>
              </a:rPr>
              <a:t>Gehuwden/Samenwonend/1 ouder gezin: 			€12,240</a:t>
            </a:r>
            <a:r>
              <a:rPr lang="nl-NL" sz="1700" dirty="0" smtClean="0">
                <a:solidFill>
                  <a:srgbClr val="FFFFFF"/>
                </a:solidFill>
                <a:effectLst/>
                <a:latin typeface="Arial" panose="020B0604020202020204" pitchFamily="34" charset="0"/>
                <a:ea typeface="Verdana" pitchFamily="34" charset="0"/>
                <a:cs typeface="Arial" panose="020B0604020202020204" pitchFamily="34" charset="0"/>
              </a:rPr>
              <a:t>€€11.840   11.840</a:t>
            </a:r>
          </a:p>
          <a:p>
            <a:pPr marL="284400" indent="-284400" eaLnBrk="1" hangingPunct="1">
              <a:buClr>
                <a:schemeClr val="accent3"/>
              </a:buClr>
            </a:pPr>
            <a:r>
              <a:rPr lang="nl-NL" sz="1700" dirty="0" smtClean="0">
                <a:effectLst/>
                <a:latin typeface="Arial" panose="020B0604020202020204" pitchFamily="34" charset="0"/>
                <a:ea typeface="Verdana" pitchFamily="34" charset="0"/>
                <a:cs typeface="Arial" panose="020B0604020202020204" pitchFamily="34" charset="0"/>
              </a:rPr>
              <a:t>Alleenstaanden: 								€  </a:t>
            </a:r>
            <a:r>
              <a:rPr lang="nl-NL" sz="1700" dirty="0" smtClean="0">
                <a:latin typeface="Arial" panose="020B0604020202020204" pitchFamily="34" charset="0"/>
                <a:ea typeface="Verdana" pitchFamily="34" charset="0"/>
                <a:cs typeface="Arial" panose="020B0604020202020204" pitchFamily="34" charset="0"/>
              </a:rPr>
              <a:t>6,120</a:t>
            </a:r>
            <a:r>
              <a:rPr lang="nl-NL" sz="1700" dirty="0" smtClean="0">
                <a:effectLst/>
                <a:latin typeface="Arial" panose="020B0604020202020204" pitchFamily="34" charset="0"/>
                <a:ea typeface="Verdana" pitchFamily="34" charset="0"/>
                <a:cs typeface="Arial" panose="020B0604020202020204" pitchFamily="34" charset="0"/>
              </a:rPr>
              <a:t>		</a:t>
            </a:r>
            <a:r>
              <a:rPr lang="nl-NL" sz="1700" dirty="0" smtClean="0">
                <a:solidFill>
                  <a:srgbClr val="FFFFFF"/>
                </a:solidFill>
                <a:effectLst/>
                <a:latin typeface="Arial" panose="020B0604020202020204" pitchFamily="34" charset="0"/>
                <a:ea typeface="Verdana" pitchFamily="34" charset="0"/>
                <a:cs typeface="Arial" panose="020B0604020202020204" pitchFamily="34" charset="0"/>
              </a:rPr>
              <a:t>€     5.920</a:t>
            </a:r>
          </a:p>
          <a:p>
            <a:pPr marL="284400" indent="-284400">
              <a:buClr>
                <a:schemeClr val="accent3"/>
              </a:buClr>
            </a:pPr>
            <a:endParaRPr lang="nl-NL" sz="1700" dirty="0" smtClean="0">
              <a:solidFill>
                <a:srgbClr val="FFFFFF"/>
              </a:solidFill>
              <a:effectLst/>
              <a:latin typeface="Arial" panose="020B0604020202020204" pitchFamily="34" charset="0"/>
              <a:ea typeface="Verdana" pitchFamily="34" charset="0"/>
              <a:cs typeface="Arial" panose="020B0604020202020204" pitchFamily="34" charset="0"/>
            </a:endParaRPr>
          </a:p>
          <a:p>
            <a:pPr marL="284400" indent="-284400" eaLnBrk="1" hangingPunct="1">
              <a:buClr>
                <a:schemeClr val="accent3"/>
              </a:buClr>
            </a:pPr>
            <a:r>
              <a:rPr lang="nl-NL" sz="1700" dirty="0" smtClean="0">
                <a:effectLst/>
                <a:latin typeface="Arial" panose="020B0604020202020204" pitchFamily="34" charset="0"/>
                <a:ea typeface="Verdana" pitchFamily="34" charset="0"/>
                <a:cs typeface="Arial" panose="020B0604020202020204" pitchFamily="34" charset="0"/>
              </a:rPr>
              <a:t>Overwaarde van uw huis(zen):					€</a:t>
            </a:r>
            <a:r>
              <a:rPr lang="nl-NL" sz="1700" dirty="0" smtClean="0">
                <a:latin typeface="Arial" panose="020B0604020202020204" pitchFamily="34" charset="0"/>
                <a:ea typeface="Verdana" pitchFamily="34" charset="0"/>
                <a:cs typeface="Arial" panose="020B0604020202020204" pitchFamily="34" charset="0"/>
              </a:rPr>
              <a:t>51,600</a:t>
            </a:r>
            <a:r>
              <a:rPr lang="nl-NL" sz="1700" dirty="0" smtClean="0">
                <a:effectLst/>
                <a:latin typeface="Arial" panose="020B0604020202020204" pitchFamily="34" charset="0"/>
                <a:ea typeface="Verdana" pitchFamily="34" charset="0"/>
                <a:cs typeface="Arial" panose="020B0604020202020204" pitchFamily="34" charset="0"/>
              </a:rPr>
              <a:t>		</a:t>
            </a:r>
            <a:r>
              <a:rPr lang="nl-NL" sz="1700" dirty="0" smtClean="0">
                <a:solidFill>
                  <a:srgbClr val="FFFFFF"/>
                </a:solidFill>
                <a:effectLst/>
                <a:latin typeface="Arial" panose="020B0604020202020204" pitchFamily="34" charset="0"/>
                <a:ea typeface="Verdana" pitchFamily="34" charset="0"/>
                <a:cs typeface="Arial" panose="020B0604020202020204" pitchFamily="34" charset="0"/>
              </a:rPr>
              <a:t>€   49.900</a:t>
            </a:r>
          </a:p>
          <a:p>
            <a:pPr eaLnBrk="1" hangingPunct="1">
              <a:buFont typeface="Wingdings" pitchFamily="2" charset="2"/>
              <a:buNone/>
            </a:pPr>
            <a:r>
              <a:rPr lang="nl-NL" sz="1700" dirty="0" smtClean="0">
                <a:effectLst/>
                <a:latin typeface="Arial" panose="020B0604020202020204" pitchFamily="34" charset="0"/>
                <a:ea typeface="Verdana" pitchFamily="34" charset="0"/>
                <a:cs typeface="Arial" panose="020B0604020202020204" pitchFamily="34" charset="0"/>
              </a:rPr>
              <a:t>   </a:t>
            </a:r>
          </a:p>
          <a:p>
            <a:pPr eaLnBrk="1" hangingPunct="1">
              <a:buFont typeface="Wingdings" pitchFamily="2" charset="2"/>
              <a:buNone/>
            </a:pPr>
            <a:endParaRPr lang="nl-NL" sz="1700" dirty="0" smtClean="0">
              <a:effectLst/>
              <a:latin typeface="Arial" panose="020B0604020202020204" pitchFamily="34" charset="0"/>
              <a:ea typeface="Verdana" pitchFamily="34" charset="0"/>
              <a:cs typeface="Arial" panose="020B0604020202020204" pitchFamily="34" charset="0"/>
            </a:endParaRPr>
          </a:p>
          <a:p>
            <a:pPr marL="0" indent="0">
              <a:buNone/>
            </a:pPr>
            <a:r>
              <a:rPr lang="nl-NL" sz="1700" dirty="0" smtClean="0">
                <a:effectLst/>
                <a:latin typeface="Arial" panose="020B0604020202020204" pitchFamily="34" charset="0"/>
                <a:ea typeface="Verdana" pitchFamily="34" charset="0"/>
                <a:cs typeface="Arial" panose="020B0604020202020204" pitchFamily="34" charset="0"/>
              </a:rPr>
              <a:t>(Uitzondering IOAW: als u 50 jaar of ouder was op de 1e dag van uw werkloosheid, geboren voor 01-01-1965 en uw hele WW heeft doorlopen, vindt er geen vermogenstoets plaats en wordt uw huis en ander vermogen vrijgesteld van de vermogenstoets. U heeft dan WEL recht op een bijstandsuitkering en kunt er een aanvragen)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a:xfrm>
            <a:off x="323528" y="274638"/>
            <a:ext cx="8363272" cy="922114"/>
          </a:xfrm>
        </p:spPr>
        <p:txBody>
          <a:bodyPr anchor="b"/>
          <a:lstStyle/>
          <a:p>
            <a:pPr algn="l" eaLnBrk="1" hangingPunct="1">
              <a:defRPr/>
            </a:pPr>
            <a:r>
              <a:rPr lang="nl-NL" sz="2800" b="1" dirty="0" smtClean="0">
                <a:solidFill>
                  <a:schemeClr val="tx2"/>
                </a:solidFill>
                <a:effectLst/>
                <a:latin typeface="Arial" panose="020B0604020202020204" pitchFamily="34" charset="0"/>
                <a:ea typeface="Verdana" pitchFamily="34" charset="0"/>
                <a:cs typeface="Arial" panose="020B0604020202020204" pitchFamily="34" charset="0"/>
              </a:rPr>
              <a:t>Bereken uw recht</a:t>
            </a:r>
          </a:p>
        </p:txBody>
      </p:sp>
      <p:sp>
        <p:nvSpPr>
          <p:cNvPr id="80899" name="Rectangle 3"/>
          <p:cNvSpPr>
            <a:spLocks noGrp="1" noChangeArrowheads="1"/>
          </p:cNvSpPr>
          <p:nvPr>
            <p:ph idx="1"/>
          </p:nvPr>
        </p:nvSpPr>
        <p:spPr>
          <a:xfrm>
            <a:off x="323528" y="1600200"/>
            <a:ext cx="8363272" cy="4525963"/>
          </a:xfrm>
        </p:spPr>
        <p:txBody>
          <a:bodyPr/>
          <a:lstStyle/>
          <a:p>
            <a:pPr marL="0" indent="0" eaLnBrk="1" hangingPunct="1">
              <a:buFont typeface="Wingdings" pitchFamily="2" charset="2"/>
              <a:buNone/>
            </a:pPr>
            <a:r>
              <a:rPr lang="nl-NL" sz="1700" dirty="0" smtClean="0">
                <a:effectLst/>
                <a:latin typeface="Arial" panose="020B0604020202020204" pitchFamily="34" charset="0"/>
                <a:ea typeface="Verdana" pitchFamily="34" charset="0"/>
                <a:cs typeface="Arial" panose="020B0604020202020204" pitchFamily="34" charset="0"/>
              </a:rPr>
              <a:t>Met dit programma kunt u zelf op eenvoudige wijze nagaan of u recht heeft op een (gemeentelijke) vergoeding of tegemoetkoming. Mogelijk heeft u recht op </a:t>
            </a:r>
            <a:r>
              <a:rPr lang="nl-NL" sz="1700" dirty="0" smtClean="0">
                <a:latin typeface="Arial" panose="020B0604020202020204" pitchFamily="34" charset="0"/>
                <a:ea typeface="Verdana" pitchFamily="34" charset="0"/>
                <a:cs typeface="Arial" panose="020B0604020202020204" pitchFamily="34" charset="0"/>
              </a:rPr>
              <a:t>o.a. een van de </a:t>
            </a:r>
            <a:r>
              <a:rPr lang="nl-NL" sz="1700" dirty="0" smtClean="0">
                <a:effectLst/>
                <a:latin typeface="Arial" panose="020B0604020202020204" pitchFamily="34" charset="0"/>
                <a:ea typeface="Verdana" pitchFamily="34" charset="0"/>
                <a:cs typeface="Arial" panose="020B0604020202020204" pitchFamily="34" charset="0"/>
              </a:rPr>
              <a:t>volgende regelingen:</a:t>
            </a:r>
          </a:p>
          <a:p>
            <a:pPr marL="0" indent="0" eaLnBrk="1" hangingPunct="1">
              <a:buFont typeface="Wingdings" pitchFamily="2" charset="2"/>
              <a:buNone/>
            </a:pPr>
            <a:endParaRPr lang="nl-NL" sz="1700" b="1" dirty="0" smtClean="0">
              <a:effectLst/>
              <a:latin typeface="Arial" panose="020B0604020202020204" pitchFamily="34" charset="0"/>
              <a:ea typeface="Verdana" pitchFamily="34" charset="0"/>
              <a:cs typeface="Arial" panose="020B0604020202020204" pitchFamily="34" charset="0"/>
            </a:endParaRPr>
          </a:p>
          <a:p>
            <a:pPr marL="0" indent="0" eaLnBrk="1" hangingPunct="1">
              <a:buFont typeface="Wingdings" pitchFamily="2" charset="2"/>
              <a:buNone/>
            </a:pPr>
            <a:endParaRPr lang="nl-NL" sz="1700" b="1" dirty="0" smtClean="0">
              <a:effectLst/>
              <a:latin typeface="Arial" panose="020B0604020202020204" pitchFamily="34" charset="0"/>
              <a:ea typeface="Verdana" pitchFamily="34" charset="0"/>
              <a:cs typeface="Arial" panose="020B0604020202020204" pitchFamily="34" charset="0"/>
            </a:endParaRPr>
          </a:p>
          <a:p>
            <a:pPr marL="0" indent="0" eaLnBrk="1" hangingPunct="1">
              <a:buFont typeface="Wingdings" pitchFamily="2" charset="2"/>
              <a:buNone/>
            </a:pPr>
            <a:r>
              <a:rPr lang="nl-NL" sz="1700" dirty="0" smtClean="0">
                <a:effectLst/>
                <a:latin typeface="Arial" panose="020B0604020202020204" pitchFamily="34" charset="0"/>
                <a:ea typeface="Verdana" pitchFamily="34" charset="0"/>
                <a:cs typeface="Arial" panose="020B0604020202020204" pitchFamily="34" charset="0"/>
              </a:rPr>
              <a:t>Huurtoeslag, zorgtoeslag,  alleenstaande oudertoeslag, gehandicapte kinderen, tegemoetkoming lesgeld, scholieren 18 -30 jaar, heffingskortingen, (bijzondere) bijstand</a:t>
            </a:r>
          </a:p>
          <a:p>
            <a:pPr marL="0" indent="0" eaLnBrk="1" hangingPunct="1">
              <a:buFont typeface="Wingdings" pitchFamily="2" charset="2"/>
              <a:buNone/>
            </a:pPr>
            <a:endParaRPr lang="en-US" sz="1700" b="1" dirty="0" smtClean="0">
              <a:effectLst/>
              <a:latin typeface="Arial" panose="020B0604020202020204" pitchFamily="34" charset="0"/>
              <a:ea typeface="Verdana" pitchFamily="34" charset="0"/>
              <a:cs typeface="Arial" panose="020B0604020202020204" pitchFamily="34" charset="0"/>
            </a:endParaRPr>
          </a:p>
          <a:p>
            <a:pPr marL="0" indent="0" eaLnBrk="1" hangingPunct="1">
              <a:buFont typeface="Wingdings" pitchFamily="2" charset="2"/>
              <a:buNone/>
            </a:pPr>
            <a:endParaRPr lang="en-US" sz="1700" b="1" dirty="0" smtClean="0">
              <a:effectLst/>
              <a:latin typeface="Arial" panose="020B0604020202020204" pitchFamily="34" charset="0"/>
              <a:ea typeface="Verdana" pitchFamily="34" charset="0"/>
              <a:cs typeface="Arial" panose="020B0604020202020204" pitchFamily="34" charset="0"/>
            </a:endParaRPr>
          </a:p>
          <a:p>
            <a:pPr marL="0" indent="0" algn="ctr" eaLnBrk="1" hangingPunct="1">
              <a:buFont typeface="Wingdings" pitchFamily="2" charset="2"/>
              <a:buNone/>
            </a:pPr>
            <a:r>
              <a:rPr lang="en-US" sz="1700" b="1" dirty="0" smtClean="0">
                <a:effectLst/>
                <a:latin typeface="Arial" panose="020B0604020202020204" pitchFamily="34" charset="0"/>
                <a:ea typeface="Verdana" pitchFamily="34" charset="0"/>
                <a:cs typeface="Arial" panose="020B0604020202020204" pitchFamily="34" charset="0"/>
                <a:hlinkClick r:id="rId2"/>
              </a:rPr>
              <a:t>http://www.nibud.nl/berekenuwrecht</a:t>
            </a:r>
            <a:endParaRPr lang="en-US" sz="1700" b="1" dirty="0" smtClean="0">
              <a:effectLst/>
              <a:latin typeface="Arial" panose="020B0604020202020204" pitchFamily="34" charset="0"/>
              <a:ea typeface="Verdana" pitchFamily="34" charset="0"/>
              <a:cs typeface="Arial" panose="020B0604020202020204" pitchFamily="34" charset="0"/>
            </a:endParaRPr>
          </a:p>
          <a:p>
            <a:pPr eaLnBrk="1" hangingPunct="1">
              <a:buFont typeface="Wingdings" pitchFamily="2" charset="2"/>
              <a:buNone/>
            </a:pPr>
            <a:endParaRPr lang="en-US" sz="1200" b="1" dirty="0" smtClean="0">
              <a:effectLst/>
              <a:latin typeface="Verdana" pitchFamily="34" charset="0"/>
              <a:ea typeface="Verdana" pitchFamily="34" charset="0"/>
              <a:cs typeface="Verdana" pitchFamily="34" charset="0"/>
            </a:endParaRPr>
          </a:p>
          <a:p>
            <a:pPr eaLnBrk="1" hangingPunct="1">
              <a:buFont typeface="Wingdings" pitchFamily="2" charset="2"/>
              <a:buNone/>
            </a:pPr>
            <a:r>
              <a:rPr lang="en-US" sz="2000" b="1" dirty="0" smtClean="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rrowheads="1"/>
          </p:cNvSpPr>
          <p:nvPr>
            <p:ph type="title"/>
          </p:nvPr>
        </p:nvSpPr>
        <p:spPr>
          <a:xfrm>
            <a:off x="457200" y="274638"/>
            <a:ext cx="8229600" cy="922114"/>
          </a:xfrm>
        </p:spPr>
        <p:txBody>
          <a:bodyPr anchor="b"/>
          <a:lstStyle/>
          <a:p>
            <a:pPr algn="l" eaLnBrk="1" hangingPunct="1">
              <a:defRPr/>
            </a:pPr>
            <a:r>
              <a:rPr lang="nl-NL" sz="2800" b="1" dirty="0" smtClean="0">
                <a:solidFill>
                  <a:schemeClr val="tx2"/>
                </a:solidFill>
                <a:effectLst/>
                <a:latin typeface="Arial" panose="020B0604020202020204" pitchFamily="34" charset="0"/>
                <a:ea typeface="Verdana" pitchFamily="34" charset="0"/>
                <a:cs typeface="Arial" panose="020B0604020202020204" pitchFamily="34" charset="0"/>
              </a:rPr>
              <a:t>Werk maken van werk zoeken </a:t>
            </a:r>
            <a:r>
              <a:rPr lang="nl-NL" sz="2000" b="0" dirty="0" smtClean="0">
                <a:effectLst/>
                <a:latin typeface="Arial" panose="020B0604020202020204" pitchFamily="34" charset="0"/>
                <a:ea typeface="Verdana" pitchFamily="34" charset="0"/>
                <a:cs typeface="Arial" panose="020B0604020202020204" pitchFamily="34" charset="0"/>
              </a:rPr>
              <a:t/>
            </a:r>
            <a:br>
              <a:rPr lang="nl-NL" sz="2000" b="0" dirty="0" smtClean="0">
                <a:effectLst/>
                <a:latin typeface="Arial" panose="020B0604020202020204" pitchFamily="34" charset="0"/>
                <a:ea typeface="Verdana" pitchFamily="34" charset="0"/>
                <a:cs typeface="Arial" panose="020B0604020202020204" pitchFamily="34" charset="0"/>
              </a:rPr>
            </a:br>
            <a:endParaRPr lang="nl-NL" sz="1700" b="0" dirty="0" smtClean="0">
              <a:effectLst/>
              <a:latin typeface="Verdana" pitchFamily="34" charset="0"/>
              <a:ea typeface="Verdana" pitchFamily="34" charset="0"/>
              <a:cs typeface="Verdana" pitchFamily="34" charset="0"/>
            </a:endParaRPr>
          </a:p>
        </p:txBody>
      </p:sp>
      <p:sp>
        <p:nvSpPr>
          <p:cNvPr id="83971" name="Rectangle 3"/>
          <p:cNvSpPr>
            <a:spLocks noGrp="1" noChangeArrowheads="1"/>
          </p:cNvSpPr>
          <p:nvPr>
            <p:ph idx="1"/>
          </p:nvPr>
        </p:nvSpPr>
        <p:spPr>
          <a:xfrm>
            <a:off x="323528" y="1340768"/>
            <a:ext cx="8363272" cy="4929411"/>
          </a:xfrm>
        </p:spPr>
        <p:txBody>
          <a:bodyPr>
            <a:normAutofit lnSpcReduction="10000"/>
          </a:bodyPr>
          <a:lstStyle/>
          <a:p>
            <a:pPr eaLnBrk="1" hangingPunct="1">
              <a:lnSpc>
                <a:spcPct val="80000"/>
              </a:lnSpc>
              <a:buFont typeface="Wingdings" pitchFamily="2" charset="2"/>
              <a:buNone/>
            </a:pPr>
            <a:endParaRPr lang="en-US" sz="100" dirty="0" smtClean="0">
              <a:latin typeface="Arial" panose="020B0604020202020204" pitchFamily="34" charset="0"/>
              <a:cs typeface="Arial" panose="020B0604020202020204" pitchFamily="34" charset="0"/>
            </a:endParaRPr>
          </a:p>
          <a:p>
            <a:pPr eaLnBrk="1" hangingPunct="1">
              <a:lnSpc>
                <a:spcPct val="80000"/>
              </a:lnSpc>
              <a:buFont typeface="Wingdings" pitchFamily="2" charset="2"/>
              <a:buNone/>
            </a:pPr>
            <a:endParaRPr lang="en-US" sz="100" dirty="0" smtClean="0">
              <a:latin typeface="Arial" panose="020B0604020202020204" pitchFamily="34" charset="0"/>
              <a:cs typeface="Arial" panose="020B0604020202020204" pitchFamily="34" charset="0"/>
            </a:endParaRPr>
          </a:p>
          <a:p>
            <a:pPr eaLnBrk="1" hangingPunct="1">
              <a:lnSpc>
                <a:spcPct val="80000"/>
              </a:lnSpc>
              <a:buFont typeface="Wingdings" pitchFamily="2" charset="2"/>
              <a:buNone/>
            </a:pPr>
            <a:endParaRPr lang="nl-NL" sz="300" dirty="0" smtClean="0">
              <a:latin typeface="Arial" panose="020B0604020202020204" pitchFamily="34" charset="0"/>
              <a:cs typeface="Arial" panose="020B0604020202020204" pitchFamily="34" charset="0"/>
            </a:endParaRPr>
          </a:p>
          <a:p>
            <a:pPr marL="284400" indent="-284400" eaLnBrk="1" hangingPunct="1">
              <a:buClr>
                <a:schemeClr val="accent3"/>
              </a:buClr>
              <a:buFont typeface="Arial" panose="020B0604020202020204" pitchFamily="34" charset="0"/>
              <a:buChar char="•"/>
            </a:pPr>
            <a:r>
              <a:rPr lang="nl-NL" sz="1700" dirty="0">
                <a:latin typeface="Arial" pitchFamily="34" charset="0"/>
                <a:ea typeface="Verdana" pitchFamily="34" charset="0"/>
                <a:cs typeface="Arial" panose="020B0604020202020204" pitchFamily="34" charset="0"/>
              </a:rPr>
              <a:t>T</a:t>
            </a:r>
            <a:r>
              <a:rPr lang="nl-NL" sz="1700" dirty="0" smtClean="0">
                <a:effectLst/>
                <a:latin typeface="Arial" pitchFamily="34" charset="0"/>
                <a:ea typeface="Verdana" pitchFamily="34" charset="0"/>
                <a:cs typeface="Arial" panose="020B0604020202020204" pitchFamily="34" charset="0"/>
              </a:rPr>
              <a:t>ot 36 trajecturen per week: </a:t>
            </a:r>
          </a:p>
          <a:p>
            <a:pPr marL="684450" lvl="1" indent="-284400">
              <a:buClr>
                <a:schemeClr val="accent3"/>
              </a:buClr>
              <a:buFont typeface="Arial" panose="020B0604020202020204" pitchFamily="34" charset="0"/>
              <a:buChar char="•"/>
            </a:pPr>
            <a:r>
              <a:rPr lang="nl-NL" sz="1700" dirty="0" smtClean="0">
                <a:effectLst/>
                <a:latin typeface="Arial" pitchFamily="34" charset="0"/>
                <a:ea typeface="Verdana" pitchFamily="34" charset="0"/>
                <a:cs typeface="Arial" panose="020B0604020202020204" pitchFamily="34" charset="0"/>
              </a:rPr>
              <a:t>“Aan de slag”: 2 hele dagen of 4 </a:t>
            </a:r>
            <a:r>
              <a:rPr lang="nl-NL" sz="1700" dirty="0" smtClean="0">
                <a:latin typeface="Arial" pitchFamily="34" charset="0"/>
                <a:ea typeface="Verdana" pitchFamily="34" charset="0"/>
                <a:cs typeface="Arial" panose="020B0604020202020204" pitchFamily="34" charset="0"/>
              </a:rPr>
              <a:t>halve dagen</a:t>
            </a:r>
            <a:r>
              <a:rPr lang="nl-NL" sz="1700" dirty="0" smtClean="0">
                <a:effectLst/>
                <a:latin typeface="Arial" pitchFamily="34" charset="0"/>
                <a:ea typeface="Verdana" pitchFamily="34" charset="0"/>
                <a:cs typeface="Arial" panose="020B0604020202020204" pitchFamily="34" charset="0"/>
              </a:rPr>
              <a:t> werken op locatie; licht productiewerk. OOK voor uw partner</a:t>
            </a:r>
          </a:p>
          <a:p>
            <a:pPr marL="684450" lvl="1" indent="-284400">
              <a:buClr>
                <a:schemeClr val="accent3"/>
              </a:buClr>
              <a:buFont typeface="Arial" panose="020B0604020202020204" pitchFamily="34" charset="0"/>
              <a:buChar char="•"/>
            </a:pPr>
            <a:r>
              <a:rPr lang="nl-NL" sz="1700" dirty="0" smtClean="0">
                <a:latin typeface="Arial" panose="020B0604020202020204" pitchFamily="34" charset="0"/>
                <a:ea typeface="Verdana" pitchFamily="34" charset="0"/>
                <a:cs typeface="Arial" panose="020B0604020202020204" pitchFamily="34" charset="0"/>
              </a:rPr>
              <a:t>Trainingen</a:t>
            </a:r>
            <a:endParaRPr lang="nl-NL" sz="1700" dirty="0">
              <a:latin typeface="Arial" panose="020B0604020202020204" pitchFamily="34" charset="0"/>
              <a:ea typeface="Verdana" pitchFamily="34" charset="0"/>
              <a:cs typeface="Arial" panose="020B0604020202020204" pitchFamily="34" charset="0"/>
            </a:endParaRPr>
          </a:p>
          <a:p>
            <a:pPr marL="684450" lvl="1" indent="-284400">
              <a:buClr>
                <a:schemeClr val="accent3"/>
              </a:buClr>
              <a:buFont typeface="Arial" panose="020B0604020202020204" pitchFamily="34" charset="0"/>
              <a:buChar char="•"/>
            </a:pPr>
            <a:r>
              <a:rPr lang="nl-NL" sz="1700" dirty="0" smtClean="0">
                <a:effectLst/>
                <a:latin typeface="Arial" panose="020B0604020202020204" pitchFamily="34" charset="0"/>
                <a:ea typeface="Verdana" pitchFamily="34" charset="0"/>
                <a:cs typeface="Arial" panose="020B0604020202020204" pitchFamily="34" charset="0"/>
              </a:rPr>
              <a:t>“Actief naar Werk”: 15 tot 25 sollicitatie activiteiten per week, onder begeleiding</a:t>
            </a:r>
          </a:p>
          <a:p>
            <a:pPr marL="0" indent="0" eaLnBrk="1" hangingPunct="1">
              <a:buClr>
                <a:schemeClr val="accent3"/>
              </a:buClr>
              <a:buNone/>
            </a:pPr>
            <a:endParaRPr lang="nl-NL" sz="1700" dirty="0" smtClean="0">
              <a:effectLst/>
              <a:latin typeface="Arial" panose="020B0604020202020204" pitchFamily="34" charset="0"/>
              <a:ea typeface="Verdana" pitchFamily="34" charset="0"/>
              <a:cs typeface="Arial" panose="020B0604020202020204" pitchFamily="34" charset="0"/>
            </a:endParaRPr>
          </a:p>
          <a:p>
            <a:pPr marL="284400" indent="-284400" eaLnBrk="1" hangingPunct="1">
              <a:buClr>
                <a:schemeClr val="accent3"/>
              </a:buClr>
              <a:buFont typeface="Arial" panose="020B0604020202020204" pitchFamily="34" charset="0"/>
              <a:buChar char="•"/>
            </a:pPr>
            <a:r>
              <a:rPr lang="nl-NL" sz="1700" dirty="0" smtClean="0">
                <a:effectLst/>
                <a:latin typeface="Arial" panose="020B0604020202020204" pitchFamily="34" charset="0"/>
                <a:ea typeface="Verdana" pitchFamily="34" charset="0"/>
                <a:cs typeface="Arial" panose="020B0604020202020204" pitchFamily="34" charset="0"/>
              </a:rPr>
              <a:t>Alle werk is passend (algemeen geaccepteerde arbeid). Dus ook productiewerk, schoonmaakwerk, callcenter werk, kranten bezorgen etc. </a:t>
            </a:r>
          </a:p>
          <a:p>
            <a:pPr marL="0" indent="0" eaLnBrk="1" hangingPunct="1">
              <a:buClr>
                <a:schemeClr val="accent3"/>
              </a:buClr>
              <a:buNone/>
            </a:pPr>
            <a:endParaRPr lang="nl-NL" sz="1700" dirty="0" smtClean="0">
              <a:effectLst/>
              <a:latin typeface="Arial" panose="020B0604020202020204" pitchFamily="34" charset="0"/>
              <a:ea typeface="Verdana" pitchFamily="34" charset="0"/>
              <a:cs typeface="Arial" panose="020B0604020202020204" pitchFamily="34" charset="0"/>
            </a:endParaRPr>
          </a:p>
          <a:p>
            <a:pPr marL="284400" indent="-284400" eaLnBrk="1" hangingPunct="1">
              <a:buClr>
                <a:schemeClr val="accent3"/>
              </a:buClr>
              <a:buFont typeface="Arial" panose="020B0604020202020204" pitchFamily="34" charset="0"/>
              <a:buChar char="•"/>
            </a:pPr>
            <a:r>
              <a:rPr lang="nl-NL" sz="1700" dirty="0" smtClean="0">
                <a:effectLst/>
                <a:latin typeface="Arial" panose="020B0604020202020204" pitchFamily="34" charset="0"/>
                <a:ea typeface="Verdana" pitchFamily="34" charset="0"/>
                <a:cs typeface="Arial" panose="020B0604020202020204" pitchFamily="34" charset="0"/>
              </a:rPr>
              <a:t>Wet </a:t>
            </a:r>
            <a:r>
              <a:rPr lang="nl-NL" sz="1700" dirty="0" err="1" smtClean="0">
                <a:effectLst/>
                <a:latin typeface="Arial" panose="020B0604020202020204" pitchFamily="34" charset="0"/>
                <a:ea typeface="Verdana" pitchFamily="34" charset="0"/>
                <a:cs typeface="Arial" panose="020B0604020202020204" pitchFamily="34" charset="0"/>
              </a:rPr>
              <a:t>Taaleis</a:t>
            </a:r>
            <a:r>
              <a:rPr lang="nl-NL" sz="1700" dirty="0" smtClean="0">
                <a:effectLst/>
                <a:latin typeface="Arial" panose="020B0604020202020204" pitchFamily="34" charset="0"/>
                <a:ea typeface="Verdana" pitchFamily="34" charset="0"/>
                <a:cs typeface="Arial" panose="020B0604020202020204" pitchFamily="34" charset="0"/>
              </a:rPr>
              <a:t>; verplicht taaltraject als u de Nederlandse taal niet goed beheerst</a:t>
            </a:r>
          </a:p>
          <a:p>
            <a:pPr marL="0" indent="0" eaLnBrk="1" hangingPunct="1">
              <a:buClr>
                <a:schemeClr val="accent3"/>
              </a:buClr>
              <a:buNone/>
            </a:pPr>
            <a:endParaRPr lang="nl-NL" sz="1700" dirty="0" smtClean="0">
              <a:effectLst/>
              <a:latin typeface="Arial" panose="020B0604020202020204" pitchFamily="34" charset="0"/>
              <a:ea typeface="Verdana" pitchFamily="34" charset="0"/>
              <a:cs typeface="Arial" panose="020B0604020202020204" pitchFamily="34" charset="0"/>
            </a:endParaRPr>
          </a:p>
          <a:p>
            <a:pPr marL="284400" indent="-284400" eaLnBrk="1" hangingPunct="1">
              <a:buClr>
                <a:schemeClr val="accent3"/>
              </a:buClr>
              <a:buFont typeface="Arial" panose="020B0604020202020204" pitchFamily="34" charset="0"/>
              <a:buChar char="•"/>
            </a:pPr>
            <a:r>
              <a:rPr lang="nl-NL" sz="1700" dirty="0">
                <a:latin typeface="Arial" panose="020B0604020202020204" pitchFamily="34" charset="0"/>
                <a:ea typeface="Verdana" pitchFamily="34" charset="0"/>
                <a:cs typeface="Arial" panose="020B0604020202020204" pitchFamily="34" charset="0"/>
              </a:rPr>
              <a:t>J</a:t>
            </a:r>
            <a:r>
              <a:rPr lang="nl-NL" sz="1700" dirty="0" smtClean="0">
                <a:effectLst/>
                <a:latin typeface="Arial" panose="020B0604020202020204" pitchFamily="34" charset="0"/>
                <a:ea typeface="Verdana" pitchFamily="34" charset="0"/>
                <a:cs typeface="Arial" panose="020B0604020202020204" pitchFamily="34" charset="0"/>
              </a:rPr>
              <a:t>ongeren tot 27 die aanvraag bijstand doen; 1e 4 weken aantoonbaar werk of opleiding zoeken (25 sollicitaties p/w); toekenning niet automatisch</a:t>
            </a:r>
          </a:p>
          <a:p>
            <a:pPr marL="284400" indent="-284400" eaLnBrk="1" hangingPunct="1">
              <a:buClr>
                <a:schemeClr val="accent3"/>
              </a:buClr>
              <a:buFont typeface="Arial" panose="020B0604020202020204" pitchFamily="34" charset="0"/>
              <a:buChar char="•"/>
            </a:pPr>
            <a:endParaRPr lang="nl-NL" sz="1700" dirty="0" smtClean="0">
              <a:effectLst/>
              <a:latin typeface="Arial" panose="020B0604020202020204" pitchFamily="34" charset="0"/>
              <a:ea typeface="Verdana" pitchFamily="34" charset="0"/>
              <a:cs typeface="Arial" panose="020B0604020202020204" pitchFamily="34" charset="0"/>
            </a:endParaRPr>
          </a:p>
          <a:p>
            <a:pPr marL="284400" indent="-284400" eaLnBrk="1" hangingPunct="1">
              <a:buClr>
                <a:schemeClr val="accent3"/>
              </a:buClr>
              <a:buFont typeface="Arial" panose="020B0604020202020204" pitchFamily="34" charset="0"/>
              <a:buChar char="•"/>
            </a:pPr>
            <a:r>
              <a:rPr lang="nl-NL" sz="1700" dirty="0" smtClean="0">
                <a:effectLst/>
                <a:latin typeface="Arial" panose="020B0604020202020204" pitchFamily="34" charset="0"/>
                <a:ea typeface="Verdana" pitchFamily="34" charset="0"/>
                <a:cs typeface="Arial" panose="020B0604020202020204" pitchFamily="34" charset="0"/>
              </a:rPr>
              <a:t>Kans op succes is groter bij solliciteren van baan naar baan</a:t>
            </a:r>
          </a:p>
          <a:p>
            <a:pPr eaLnBrk="1" hangingPunct="1">
              <a:lnSpc>
                <a:spcPct val="80000"/>
              </a:lnSpc>
              <a:buFont typeface="Wingdings" pitchFamily="2" charset="2"/>
              <a:buNone/>
            </a:pPr>
            <a:endParaRPr lang="nl-NL" sz="1700" dirty="0" smtClean="0">
              <a:latin typeface="Arial" pitchFamily="34" charset="0"/>
              <a:cs typeface="Arial" pitchFamily="34" charset="0"/>
            </a:endParaRPr>
          </a:p>
          <a:p>
            <a:pPr eaLnBrk="1" hangingPunct="1">
              <a:lnSpc>
                <a:spcPct val="80000"/>
              </a:lnSpc>
              <a:buFont typeface="Wingdings" pitchFamily="2" charset="2"/>
              <a:buNone/>
            </a:pPr>
            <a:endParaRPr lang="nl-NL" sz="1200" dirty="0" smtClean="0"/>
          </a:p>
          <a:p>
            <a:pPr eaLnBrk="1" hangingPunct="1">
              <a:lnSpc>
                <a:spcPct val="80000"/>
              </a:lnSpc>
              <a:buFont typeface="Wingdings" pitchFamily="2" charset="2"/>
              <a:buNone/>
            </a:pPr>
            <a:endParaRPr lang="nl-NL" sz="600" dirty="0" smtClean="0"/>
          </a:p>
          <a:p>
            <a:pPr eaLnBrk="1" hangingPunct="1">
              <a:lnSpc>
                <a:spcPct val="80000"/>
              </a:lnSpc>
              <a:buFont typeface="Wingdings" pitchFamily="2" charset="2"/>
              <a:buNone/>
            </a:pPr>
            <a:endParaRPr lang="nl-NL" sz="300" b="1" dirty="0" smtClean="0"/>
          </a:p>
          <a:p>
            <a:pPr eaLnBrk="1" hangingPunct="1">
              <a:lnSpc>
                <a:spcPct val="80000"/>
              </a:lnSpc>
              <a:buFont typeface="Wingdings" pitchFamily="2" charset="2"/>
              <a:buNone/>
            </a:pPr>
            <a:endParaRPr lang="nl-NL" sz="300" dirty="0" smtClean="0"/>
          </a:p>
          <a:p>
            <a:pPr eaLnBrk="1" hangingPunct="1">
              <a:lnSpc>
                <a:spcPct val="80000"/>
              </a:lnSpc>
              <a:buFont typeface="Wingdings" pitchFamily="2" charset="2"/>
              <a:buNone/>
            </a:pPr>
            <a:endParaRPr lang="nl-NL" sz="300" dirty="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a:xfrm>
            <a:off x="323528" y="274638"/>
            <a:ext cx="8363272" cy="922114"/>
          </a:xfrm>
        </p:spPr>
        <p:txBody>
          <a:bodyPr anchor="b"/>
          <a:lstStyle/>
          <a:p>
            <a:pPr algn="l" eaLnBrk="1" hangingPunct="1">
              <a:defRPr/>
            </a:pPr>
            <a:r>
              <a:rPr lang="nl-NL" sz="2800" b="1" dirty="0" smtClean="0">
                <a:solidFill>
                  <a:schemeClr val="tx2"/>
                </a:solidFill>
                <a:effectLst/>
                <a:latin typeface="Arial" panose="020B0604020202020204" pitchFamily="34" charset="0"/>
                <a:ea typeface="Verdana" pitchFamily="34" charset="0"/>
                <a:cs typeface="Arial" panose="020B0604020202020204" pitchFamily="34" charset="0"/>
              </a:rPr>
              <a:t>Ondersteuning</a:t>
            </a:r>
          </a:p>
        </p:txBody>
      </p:sp>
      <p:sp>
        <p:nvSpPr>
          <p:cNvPr id="81923" name="Rectangle 3"/>
          <p:cNvSpPr>
            <a:spLocks noGrp="1" noChangeArrowheads="1"/>
          </p:cNvSpPr>
          <p:nvPr>
            <p:ph idx="1"/>
          </p:nvPr>
        </p:nvSpPr>
        <p:spPr>
          <a:xfrm>
            <a:off x="323528" y="1340768"/>
            <a:ext cx="8229600" cy="4752528"/>
          </a:xfrm>
        </p:spPr>
        <p:txBody>
          <a:bodyPr wrap="square"/>
          <a:lstStyle/>
          <a:p>
            <a:pPr marL="284400" indent="-284400" eaLnBrk="1" hangingPunct="1">
              <a:buClr>
                <a:schemeClr val="accent3"/>
              </a:buClr>
              <a:buFont typeface="Arial" panose="020B0604020202020204" pitchFamily="34" charset="0"/>
              <a:buChar char="•"/>
            </a:pPr>
            <a:r>
              <a:rPr lang="nl-NL" sz="1600" dirty="0" smtClean="0">
                <a:effectLst/>
                <a:latin typeface="Arial" panose="020B0604020202020204" pitchFamily="34" charset="0"/>
                <a:ea typeface="Verdana" pitchFamily="34" charset="0"/>
                <a:cs typeface="Arial" panose="020B0604020202020204" pitchFamily="34" charset="0"/>
              </a:rPr>
              <a:t>Werkervaringsplekken, vacatures via </a:t>
            </a:r>
            <a:r>
              <a:rPr lang="nl-NL" sz="1600" dirty="0" smtClean="0">
                <a:latin typeface="Arial" panose="020B0604020202020204" pitchFamily="34" charset="0"/>
                <a:ea typeface="Verdana" pitchFamily="34" charset="0"/>
                <a:cs typeface="Arial" panose="020B0604020202020204" pitchFamily="34" charset="0"/>
              </a:rPr>
              <a:t>WSP (lokaal en regionaal)</a:t>
            </a:r>
            <a:endParaRPr lang="nl-NL" sz="1600" dirty="0" smtClean="0">
              <a:effectLst/>
              <a:latin typeface="Arial" panose="020B0604020202020204" pitchFamily="34" charset="0"/>
              <a:ea typeface="Verdana" pitchFamily="34" charset="0"/>
              <a:cs typeface="Arial" panose="020B0604020202020204" pitchFamily="34" charset="0"/>
            </a:endParaRPr>
          </a:p>
          <a:p>
            <a:pPr marL="0" indent="0" eaLnBrk="1" hangingPunct="1">
              <a:buClr>
                <a:schemeClr val="accent3"/>
              </a:buClr>
              <a:buNone/>
            </a:pPr>
            <a:endParaRPr lang="nl-NL" sz="1600" dirty="0" smtClean="0">
              <a:effectLst/>
              <a:latin typeface="Arial" panose="020B0604020202020204" pitchFamily="34" charset="0"/>
              <a:ea typeface="Verdana" pitchFamily="34" charset="0"/>
              <a:cs typeface="Arial" panose="020B0604020202020204" pitchFamily="34" charset="0"/>
            </a:endParaRPr>
          </a:p>
          <a:p>
            <a:pPr marL="284400" indent="-284400" eaLnBrk="1" hangingPunct="1">
              <a:buClr>
                <a:schemeClr val="accent3"/>
              </a:buClr>
              <a:buFont typeface="Arial" panose="020B0604020202020204" pitchFamily="34" charset="0"/>
              <a:buChar char="•"/>
            </a:pPr>
            <a:r>
              <a:rPr lang="nl-NL" sz="1600" dirty="0" smtClean="0">
                <a:effectLst/>
                <a:latin typeface="Arial" panose="020B0604020202020204" pitchFamily="34" charset="0"/>
                <a:ea typeface="Verdana" pitchFamily="34" charset="0"/>
                <a:cs typeface="Arial" panose="020B0604020202020204" pitchFamily="34" charset="0"/>
              </a:rPr>
              <a:t>Schulden? Problemen met rekeningen betalen? Wacht niet, bel nu! Schuld dienstverlening: </a:t>
            </a:r>
            <a:r>
              <a:rPr lang="nl-NL" sz="1600" dirty="0" smtClean="0">
                <a:latin typeface="Arial" panose="020B0604020202020204" pitchFamily="34" charset="0"/>
                <a:ea typeface="Verdana" pitchFamily="34" charset="0"/>
                <a:cs typeface="Arial" panose="020B0604020202020204" pitchFamily="34" charset="0"/>
              </a:rPr>
              <a:t>Nibud: </a:t>
            </a:r>
            <a:r>
              <a:rPr lang="nl-NL" sz="1600" dirty="0" smtClean="0">
                <a:effectLst/>
                <a:latin typeface="Arial" panose="020B0604020202020204" pitchFamily="34" charset="0"/>
                <a:ea typeface="Verdana" pitchFamily="34" charset="0"/>
                <a:cs typeface="Arial" panose="020B0604020202020204" pitchFamily="34" charset="0"/>
                <a:hlinkClick r:id="rId3"/>
              </a:rPr>
              <a:t>www.zelfjeschuldenregelen.nl</a:t>
            </a:r>
            <a:r>
              <a:rPr lang="nl-NL" sz="1600" dirty="0" smtClean="0">
                <a:effectLst/>
                <a:latin typeface="Arial" panose="020B0604020202020204" pitchFamily="34" charset="0"/>
                <a:ea typeface="Verdana" pitchFamily="34" charset="0"/>
                <a:cs typeface="Arial" panose="020B0604020202020204" pitchFamily="34" charset="0"/>
              </a:rPr>
              <a:t>  </a:t>
            </a:r>
          </a:p>
          <a:p>
            <a:pPr marL="0" indent="0" eaLnBrk="1" hangingPunct="1">
              <a:buClr>
                <a:schemeClr val="accent3"/>
              </a:buClr>
              <a:buNone/>
            </a:pPr>
            <a:r>
              <a:rPr lang="nl-NL" sz="1600" dirty="0">
                <a:latin typeface="Arial" panose="020B0604020202020204" pitchFamily="34" charset="0"/>
                <a:ea typeface="Verdana" pitchFamily="34" charset="0"/>
                <a:cs typeface="Arial" panose="020B0604020202020204" pitchFamily="34" charset="0"/>
              </a:rPr>
              <a:t>	</a:t>
            </a:r>
            <a:r>
              <a:rPr lang="nl-NL" sz="1600" dirty="0" smtClean="0">
                <a:latin typeface="Arial" panose="020B0604020202020204" pitchFamily="34" charset="0"/>
                <a:ea typeface="Verdana" pitchFamily="34" charset="0"/>
                <a:cs typeface="Arial" panose="020B0604020202020204" pitchFamily="34" charset="0"/>
              </a:rPr>
              <a:t>	</a:t>
            </a:r>
            <a:endParaRPr lang="nl-NL" sz="1600" dirty="0" smtClean="0">
              <a:effectLst/>
              <a:latin typeface="Arial" panose="020B0604020202020204" pitchFamily="34" charset="0"/>
              <a:ea typeface="Verdana" pitchFamily="34" charset="0"/>
              <a:cs typeface="Arial" panose="020B0604020202020204" pitchFamily="34" charset="0"/>
            </a:endParaRPr>
          </a:p>
          <a:p>
            <a:pPr marL="284400" indent="-284400" eaLnBrk="1" hangingPunct="1">
              <a:buClr>
                <a:schemeClr val="accent3"/>
              </a:buClr>
              <a:buFont typeface="Arial" panose="020B0604020202020204" pitchFamily="34" charset="0"/>
              <a:buChar char="•"/>
            </a:pPr>
            <a:r>
              <a:rPr lang="nl-NL" sz="1600" dirty="0" smtClean="0">
                <a:effectLst/>
                <a:latin typeface="Arial" panose="020B0604020202020204" pitchFamily="34" charset="0"/>
                <a:ea typeface="Verdana" pitchFamily="34" charset="0"/>
                <a:cs typeface="Arial" panose="020B0604020202020204" pitchFamily="34" charset="0"/>
              </a:rPr>
              <a:t>Juridische vragen en/of ondersteuning bij het invullen van formulieren: Bureau Sociale Raadslieden:</a:t>
            </a:r>
          </a:p>
          <a:p>
            <a:pPr marL="284400" indent="-284400" eaLnBrk="1" hangingPunct="1">
              <a:buClr>
                <a:schemeClr val="accent3"/>
              </a:buClr>
              <a:buFont typeface="Arial" panose="020B0604020202020204" pitchFamily="34" charset="0"/>
              <a:buChar char="•"/>
            </a:pPr>
            <a:endParaRPr lang="nl-NL" sz="1600" dirty="0" smtClean="0">
              <a:effectLst/>
              <a:latin typeface="Arial" panose="020B0604020202020204" pitchFamily="34" charset="0"/>
              <a:ea typeface="Verdana" pitchFamily="34" charset="0"/>
              <a:cs typeface="Arial" panose="020B0604020202020204" pitchFamily="34" charset="0"/>
            </a:endParaRPr>
          </a:p>
          <a:p>
            <a:pPr marL="284400" indent="-284400" eaLnBrk="1" hangingPunct="1">
              <a:buClr>
                <a:schemeClr val="accent3"/>
              </a:buClr>
              <a:buFont typeface="Arial" panose="020B0604020202020204" pitchFamily="34" charset="0"/>
              <a:buChar char="•"/>
            </a:pPr>
            <a:r>
              <a:rPr lang="nl-NL" sz="1600" dirty="0">
                <a:latin typeface="Arial" panose="020B0604020202020204" pitchFamily="34" charset="0"/>
                <a:ea typeface="Verdana" pitchFamily="34" charset="0"/>
                <a:cs typeface="Arial" panose="020B0604020202020204" pitchFamily="34" charset="0"/>
                <a:sym typeface="Wingdings" pitchFamily="2" charset="2"/>
              </a:rPr>
              <a:t>8</a:t>
            </a:r>
            <a:r>
              <a:rPr lang="nl-NL" sz="1600" dirty="0" smtClean="0">
                <a:effectLst/>
                <a:latin typeface="Arial" panose="020B0604020202020204" pitchFamily="34" charset="0"/>
                <a:ea typeface="Verdana" pitchFamily="34" charset="0"/>
                <a:cs typeface="Arial" panose="020B0604020202020204" pitchFamily="34" charset="0"/>
                <a:sym typeface="Wingdings" pitchFamily="2" charset="2"/>
              </a:rPr>
              <a:t> wijkpleinen in de stad voor j</a:t>
            </a:r>
            <a:r>
              <a:rPr lang="nl-NL" sz="1600" dirty="0" smtClean="0">
                <a:effectLst/>
                <a:latin typeface="Arial" panose="020B0604020202020204" pitchFamily="34" charset="0"/>
                <a:ea typeface="Verdana" pitchFamily="34" charset="0"/>
                <a:cs typeface="Arial" panose="020B0604020202020204" pitchFamily="34" charset="0"/>
              </a:rPr>
              <a:t>uridische vraagstukken, ondersteuning bij het invullen van formulieren, maatschappelijk werk, spreekuur woningbouw, WMO</a:t>
            </a:r>
          </a:p>
          <a:p>
            <a:pPr marL="0" indent="0" eaLnBrk="1" hangingPunct="1">
              <a:buClr>
                <a:schemeClr val="accent3"/>
              </a:buClr>
              <a:buNone/>
            </a:pPr>
            <a:endParaRPr lang="nl-NL" sz="1600" dirty="0" smtClean="0">
              <a:effectLst/>
              <a:latin typeface="Arial" panose="020B0604020202020204" pitchFamily="34" charset="0"/>
              <a:ea typeface="Verdana" pitchFamily="34" charset="0"/>
              <a:cs typeface="Arial" panose="020B0604020202020204" pitchFamily="34" charset="0"/>
            </a:endParaRPr>
          </a:p>
          <a:p>
            <a:pPr marL="284400" indent="-284400" eaLnBrk="1" hangingPunct="1">
              <a:buClr>
                <a:schemeClr val="accent3"/>
              </a:buClr>
              <a:buFont typeface="Arial" panose="020B0604020202020204" pitchFamily="34" charset="0"/>
              <a:buChar char="•"/>
            </a:pPr>
            <a:r>
              <a:rPr lang="nl-NL" sz="1600" dirty="0" smtClean="0">
                <a:latin typeface="Arial" panose="020B0604020202020204" pitchFamily="34" charset="0"/>
                <a:ea typeface="Verdana" pitchFamily="34" charset="0"/>
                <a:cs typeface="Arial" panose="020B0604020202020204" pitchFamily="34" charset="0"/>
              </a:rPr>
              <a:t>Op locatie; taalpunt, </a:t>
            </a:r>
            <a:r>
              <a:rPr lang="nl-NL" sz="1600" dirty="0" err="1" smtClean="0">
                <a:latin typeface="Arial" panose="020B0604020202020204" pitchFamily="34" charset="0"/>
                <a:ea typeface="Verdana" pitchFamily="34" charset="0"/>
                <a:cs typeface="Arial" panose="020B0604020202020204" pitchFamily="34" charset="0"/>
              </a:rPr>
              <a:t>Farent</a:t>
            </a:r>
            <a:r>
              <a:rPr lang="nl-NL" sz="1600" dirty="0" smtClean="0">
                <a:latin typeface="Arial" panose="020B0604020202020204" pitchFamily="34" charset="0"/>
                <a:ea typeface="Verdana" pitchFamily="34" charset="0"/>
                <a:cs typeface="Arial" panose="020B0604020202020204" pitchFamily="34" charset="0"/>
              </a:rPr>
              <a:t> (</a:t>
            </a:r>
            <a:r>
              <a:rPr lang="nl-NL" sz="1600" dirty="0" err="1" smtClean="0">
                <a:latin typeface="Arial" panose="020B0604020202020204" pitchFamily="34" charset="0"/>
                <a:ea typeface="Verdana" pitchFamily="34" charset="0"/>
                <a:cs typeface="Arial" panose="020B0604020202020204" pitchFamily="34" charset="0"/>
              </a:rPr>
              <a:t>Juvans</a:t>
            </a:r>
            <a:r>
              <a:rPr lang="nl-NL" sz="1600" dirty="0" smtClean="0">
                <a:latin typeface="Arial" panose="020B0604020202020204" pitchFamily="34" charset="0"/>
                <a:ea typeface="Verdana" pitchFamily="34" charset="0"/>
                <a:cs typeface="Arial" panose="020B0604020202020204" pitchFamily="34" charset="0"/>
              </a:rPr>
              <a:t> en Divers), Schulddienstverlening, </a:t>
            </a:r>
            <a:r>
              <a:rPr lang="nl-NL" sz="1600" dirty="0" err="1" smtClean="0">
                <a:latin typeface="Arial" panose="020B0604020202020204" pitchFamily="34" charset="0"/>
                <a:ea typeface="Verdana" pitchFamily="34" charset="0"/>
                <a:cs typeface="Arial" panose="020B0604020202020204" pitchFamily="34" charset="0"/>
              </a:rPr>
              <a:t>etc</a:t>
            </a:r>
            <a:endParaRPr lang="nl-NL" sz="1600" dirty="0" smtClean="0">
              <a:effectLst/>
              <a:latin typeface="Arial" panose="020B0604020202020204" pitchFamily="34" charset="0"/>
              <a:ea typeface="Verdana" pitchFamily="34" charset="0"/>
              <a:cs typeface="Arial" panose="020B0604020202020204" pitchFamily="34" charset="0"/>
            </a:endParaRPr>
          </a:p>
          <a:p>
            <a:pPr eaLnBrk="1" hangingPunct="1">
              <a:lnSpc>
                <a:spcPct val="80000"/>
              </a:lnSpc>
              <a:buFont typeface="Wingdings" pitchFamily="2" charset="2"/>
              <a:buNone/>
            </a:pPr>
            <a:endParaRPr lang="nl-NL" sz="1600" dirty="0" smtClean="0">
              <a:latin typeface="Verdana" pitchFamily="34" charset="0"/>
              <a:ea typeface="Verdana" pitchFamily="34" charset="0"/>
              <a:cs typeface="Verdana" pitchFamily="34" charset="0"/>
            </a:endParaRPr>
          </a:p>
          <a:p>
            <a:pPr eaLnBrk="1" hangingPunct="1">
              <a:lnSpc>
                <a:spcPct val="80000"/>
              </a:lnSpc>
            </a:pPr>
            <a:endParaRPr lang="nl-NL" sz="1400" dirty="0" smtClean="0">
              <a:latin typeface="Verdana" pitchFamily="34" charset="0"/>
              <a:ea typeface="Verdana" pitchFamily="34" charset="0"/>
              <a:cs typeface="Verdana" pitchFamily="34" charset="0"/>
            </a:endParaRPr>
          </a:p>
          <a:p>
            <a:pPr eaLnBrk="1" hangingPunct="1">
              <a:lnSpc>
                <a:spcPct val="80000"/>
              </a:lnSpc>
              <a:buFont typeface="Wingdings" pitchFamily="2" charset="2"/>
              <a:buNone/>
            </a:pPr>
            <a:endParaRPr lang="nl-NL" sz="1400" dirty="0" smtClean="0"/>
          </a:p>
          <a:p>
            <a:pPr eaLnBrk="1" hangingPunct="1">
              <a:lnSpc>
                <a:spcPct val="80000"/>
              </a:lnSpc>
              <a:buFont typeface="Wingdings" pitchFamily="2" charset="2"/>
              <a:buNone/>
            </a:pPr>
            <a:endParaRPr lang="nl-NL" sz="800" dirty="0" smtClean="0"/>
          </a:p>
          <a:p>
            <a:pPr eaLnBrk="1" hangingPunct="1">
              <a:lnSpc>
                <a:spcPct val="80000"/>
              </a:lnSpc>
              <a:buFont typeface="Wingdings" pitchFamily="2" charset="2"/>
              <a:buNone/>
            </a:pPr>
            <a:endParaRPr lang="nl-NL" sz="800" dirty="0" smtClean="0"/>
          </a:p>
          <a:p>
            <a:pPr eaLnBrk="1" hangingPunct="1">
              <a:lnSpc>
                <a:spcPct val="80000"/>
              </a:lnSpc>
              <a:buFontTx/>
              <a:buNone/>
            </a:pPr>
            <a:endParaRPr lang="nl-NL" sz="800" dirty="0"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rrowheads="1"/>
          </p:cNvSpPr>
          <p:nvPr>
            <p:ph type="title"/>
          </p:nvPr>
        </p:nvSpPr>
        <p:spPr>
          <a:xfrm>
            <a:off x="323528" y="274638"/>
            <a:ext cx="8363272" cy="922114"/>
          </a:xfrm>
        </p:spPr>
        <p:txBody>
          <a:bodyPr anchor="b"/>
          <a:lstStyle/>
          <a:p>
            <a:pPr algn="l" eaLnBrk="1" hangingPunct="1"/>
            <a:r>
              <a:rPr lang="nl-NL" sz="2800" b="1" dirty="0" smtClean="0">
                <a:solidFill>
                  <a:schemeClr val="tx2"/>
                </a:solidFill>
                <a:effectLst/>
                <a:latin typeface="Arial" panose="020B0604020202020204" pitchFamily="34" charset="0"/>
                <a:ea typeface="Verdana" pitchFamily="34" charset="0"/>
                <a:cs typeface="Arial" panose="020B0604020202020204" pitchFamily="34" charset="0"/>
              </a:rPr>
              <a:t>Hoe moet je de uitkering aanvragen?</a:t>
            </a:r>
            <a:br>
              <a:rPr lang="nl-NL" sz="2800" b="1" dirty="0" smtClean="0">
                <a:solidFill>
                  <a:schemeClr val="tx2"/>
                </a:solidFill>
                <a:effectLst/>
                <a:latin typeface="Arial" panose="020B0604020202020204" pitchFamily="34" charset="0"/>
                <a:ea typeface="Verdana" pitchFamily="34" charset="0"/>
                <a:cs typeface="Arial" panose="020B0604020202020204" pitchFamily="34" charset="0"/>
              </a:rPr>
            </a:br>
            <a:r>
              <a:rPr lang="nl-NL" sz="1600" smtClean="0">
                <a:solidFill>
                  <a:schemeClr val="tx2"/>
                </a:solidFill>
                <a:latin typeface="Arial" panose="020B0604020202020204" pitchFamily="34" charset="0"/>
                <a:ea typeface="Verdana" pitchFamily="34" charset="0"/>
                <a:cs typeface="Arial" panose="020B0604020202020204" pitchFamily="34" charset="0"/>
              </a:rPr>
              <a:t>(niet verplicht, hoeft niet als u niet wilt)</a:t>
            </a:r>
            <a:endParaRPr lang="nl-NL" sz="1600" dirty="0" smtClean="0">
              <a:effectLst/>
              <a:latin typeface="Arial" panose="020B0604020202020204" pitchFamily="34" charset="0"/>
              <a:ea typeface="Verdana" pitchFamily="34" charset="0"/>
              <a:cs typeface="Arial" panose="020B0604020202020204" pitchFamily="34" charset="0"/>
            </a:endParaRPr>
          </a:p>
        </p:txBody>
      </p:sp>
      <p:sp>
        <p:nvSpPr>
          <p:cNvPr id="86019" name="Rectangle 3"/>
          <p:cNvSpPr>
            <a:spLocks noGrp="1" noChangeArrowheads="1"/>
          </p:cNvSpPr>
          <p:nvPr>
            <p:ph idx="1"/>
          </p:nvPr>
        </p:nvSpPr>
        <p:spPr>
          <a:xfrm>
            <a:off x="319743" y="1340768"/>
            <a:ext cx="8363272" cy="4968552"/>
          </a:xfrm>
        </p:spPr>
        <p:txBody>
          <a:bodyPr/>
          <a:lstStyle/>
          <a:p>
            <a:pPr marL="0" indent="0">
              <a:buClr>
                <a:schemeClr val="accent3"/>
              </a:buClr>
              <a:buNone/>
            </a:pPr>
            <a:r>
              <a:rPr lang="nl-NL" sz="1600" b="1" dirty="0">
                <a:solidFill>
                  <a:schemeClr val="accent3">
                    <a:lumMod val="75000"/>
                  </a:schemeClr>
                </a:solidFill>
                <a:latin typeface="Arial" panose="020B0604020202020204" pitchFamily="34" charset="0"/>
                <a:ea typeface="Verdana" pitchFamily="34" charset="0"/>
                <a:cs typeface="Arial" panose="020B0604020202020204" pitchFamily="34" charset="0"/>
              </a:rPr>
              <a:t>Waar: </a:t>
            </a:r>
          </a:p>
          <a:p>
            <a:pPr marL="400050" lvl="1" indent="0">
              <a:buClr>
                <a:schemeClr val="accent3"/>
              </a:buClr>
              <a:buNone/>
            </a:pPr>
            <a:r>
              <a:rPr lang="nl-NL" sz="1600" dirty="0" smtClean="0">
                <a:latin typeface="Arial" panose="020B0604020202020204" pitchFamily="34" charset="0"/>
                <a:ea typeface="Verdana" pitchFamily="34" charset="0"/>
                <a:cs typeface="Arial" panose="020B0604020202020204" pitchFamily="34" charset="0"/>
              </a:rPr>
              <a:t>telefonisch </a:t>
            </a:r>
            <a:r>
              <a:rPr lang="nl-NL" sz="1600" dirty="0">
                <a:latin typeface="Arial" panose="020B0604020202020204" pitchFamily="34" charset="0"/>
                <a:ea typeface="Verdana" pitchFamily="34" charset="0"/>
                <a:cs typeface="Arial" panose="020B0604020202020204" pitchFamily="34" charset="0"/>
              </a:rPr>
              <a:t>afspraak maken via </a:t>
            </a:r>
            <a:r>
              <a:rPr lang="nl-NL" sz="1600" b="1" dirty="0" smtClean="0">
                <a:latin typeface="Arial" panose="020B0604020202020204" pitchFamily="34" charset="0"/>
                <a:cs typeface="Arial" panose="020B0604020202020204" pitchFamily="34" charset="0"/>
              </a:rPr>
              <a:t>….</a:t>
            </a:r>
            <a:endParaRPr lang="nl-NL" sz="1600" b="1" dirty="0">
              <a:latin typeface="Arial" panose="020B0604020202020204" pitchFamily="34" charset="0"/>
              <a:ea typeface="Verdana" pitchFamily="34" charset="0"/>
              <a:cs typeface="Arial" panose="020B0604020202020204" pitchFamily="34" charset="0"/>
            </a:endParaRPr>
          </a:p>
          <a:p>
            <a:pPr marL="400050" lvl="1" indent="0">
              <a:buClr>
                <a:schemeClr val="accent3"/>
              </a:buClr>
              <a:buNone/>
            </a:pPr>
            <a:r>
              <a:rPr lang="nl-NL" sz="1600" dirty="0" smtClean="0">
                <a:latin typeface="Arial" panose="020B0604020202020204" pitchFamily="34" charset="0"/>
                <a:ea typeface="Verdana" pitchFamily="34" charset="0"/>
                <a:cs typeface="Arial" panose="020B0604020202020204" pitchFamily="34" charset="0"/>
              </a:rPr>
              <a:t>online </a:t>
            </a:r>
            <a:r>
              <a:rPr lang="nl-NL" sz="1600" dirty="0">
                <a:latin typeface="Arial" panose="020B0604020202020204" pitchFamily="34" charset="0"/>
                <a:ea typeface="Verdana" pitchFamily="34" charset="0"/>
                <a:cs typeface="Arial" panose="020B0604020202020204" pitchFamily="34" charset="0"/>
              </a:rPr>
              <a:t>via Werk.nl </a:t>
            </a:r>
          </a:p>
          <a:p>
            <a:pPr marL="0" indent="0" eaLnBrk="1" hangingPunct="1">
              <a:buClr>
                <a:schemeClr val="accent3"/>
              </a:buClr>
              <a:buNone/>
            </a:pPr>
            <a:endParaRPr lang="nl-NL" sz="1600" b="1" dirty="0" smtClean="0">
              <a:solidFill>
                <a:schemeClr val="accent3">
                  <a:lumMod val="75000"/>
                </a:schemeClr>
              </a:solidFill>
              <a:effectLst/>
              <a:latin typeface="Arial" panose="020B0604020202020204" pitchFamily="34" charset="0"/>
              <a:ea typeface="Verdana" pitchFamily="34" charset="0"/>
              <a:cs typeface="Arial" panose="020B0604020202020204" pitchFamily="34" charset="0"/>
            </a:endParaRPr>
          </a:p>
          <a:p>
            <a:pPr marL="0" indent="0" eaLnBrk="1" hangingPunct="1">
              <a:buClr>
                <a:schemeClr val="accent3"/>
              </a:buClr>
              <a:buNone/>
            </a:pPr>
            <a:r>
              <a:rPr lang="nl-NL" sz="1600" b="1" dirty="0" smtClean="0">
                <a:solidFill>
                  <a:schemeClr val="accent3">
                    <a:lumMod val="75000"/>
                  </a:schemeClr>
                </a:solidFill>
                <a:effectLst/>
                <a:latin typeface="Arial" panose="020B0604020202020204" pitchFamily="34" charset="0"/>
                <a:ea typeface="Verdana" pitchFamily="34" charset="0"/>
                <a:cs typeface="Arial" panose="020B0604020202020204" pitchFamily="34" charset="0"/>
              </a:rPr>
              <a:t>Wanneer</a:t>
            </a:r>
            <a:r>
              <a:rPr lang="nl-NL" sz="1600" b="1" dirty="0">
                <a:solidFill>
                  <a:schemeClr val="accent3">
                    <a:lumMod val="75000"/>
                  </a:schemeClr>
                </a:solidFill>
                <a:effectLst/>
                <a:latin typeface="Arial" panose="020B0604020202020204" pitchFamily="34" charset="0"/>
                <a:ea typeface="Verdana" pitchFamily="34" charset="0"/>
                <a:cs typeface="Arial" panose="020B0604020202020204" pitchFamily="34" charset="0"/>
              </a:rPr>
              <a:t>:</a:t>
            </a:r>
            <a:r>
              <a:rPr lang="nl-NL" sz="1600" dirty="0">
                <a:effectLst/>
                <a:latin typeface="Arial" panose="020B0604020202020204" pitchFamily="34" charset="0"/>
                <a:ea typeface="Verdana" pitchFamily="34" charset="0"/>
                <a:cs typeface="Arial" panose="020B0604020202020204" pitchFamily="34" charset="0"/>
              </a:rPr>
              <a:t> </a:t>
            </a:r>
          </a:p>
          <a:p>
            <a:pPr marL="0" indent="0" eaLnBrk="1" hangingPunct="1">
              <a:buClr>
                <a:schemeClr val="accent3"/>
              </a:buClr>
              <a:buNone/>
            </a:pPr>
            <a:r>
              <a:rPr lang="nl-NL" sz="1600" dirty="0" smtClean="0">
                <a:effectLst/>
                <a:latin typeface="Arial" panose="020B0604020202020204" pitchFamily="34" charset="0"/>
                <a:ea typeface="Verdana" pitchFamily="34" charset="0"/>
                <a:cs typeface="Arial" panose="020B0604020202020204" pitchFamily="34" charset="0"/>
              </a:rPr>
              <a:t>4 </a:t>
            </a:r>
            <a:r>
              <a:rPr lang="nl-NL" sz="1600" dirty="0">
                <a:effectLst/>
                <a:latin typeface="Arial" panose="020B0604020202020204" pitchFamily="34" charset="0"/>
                <a:ea typeface="Verdana" pitchFamily="34" charset="0"/>
                <a:cs typeface="Arial" panose="020B0604020202020204" pitchFamily="34" charset="0"/>
              </a:rPr>
              <a:t>weken voor het aflopen van uw WW uitkering. U krijgt GEEN bericht </a:t>
            </a:r>
            <a:r>
              <a:rPr lang="nl-NL" sz="1600" dirty="0" smtClean="0">
                <a:effectLst/>
                <a:latin typeface="Arial" panose="020B0604020202020204" pitchFamily="34" charset="0"/>
                <a:ea typeface="Verdana" pitchFamily="34" charset="0"/>
                <a:cs typeface="Arial" panose="020B0604020202020204" pitchFamily="34" charset="0"/>
              </a:rPr>
              <a:t>van </a:t>
            </a:r>
            <a:r>
              <a:rPr lang="nl-NL" sz="1600" dirty="0">
                <a:effectLst/>
                <a:latin typeface="Arial" panose="020B0604020202020204" pitchFamily="34" charset="0"/>
                <a:ea typeface="Verdana" pitchFamily="34" charset="0"/>
                <a:cs typeface="Arial" panose="020B0604020202020204" pitchFamily="34" charset="0"/>
              </a:rPr>
              <a:t>uw gemeente (wel brief van UWV), u dient zelf een aanvraag te doen</a:t>
            </a:r>
            <a:r>
              <a:rPr lang="nl-NL" sz="1600" dirty="0" smtClean="0">
                <a:effectLst/>
                <a:latin typeface="Arial" panose="020B0604020202020204" pitchFamily="34" charset="0"/>
                <a:ea typeface="Verdana" pitchFamily="34" charset="0"/>
                <a:cs typeface="Arial" panose="020B0604020202020204" pitchFamily="34" charset="0"/>
              </a:rPr>
              <a:t>!</a:t>
            </a:r>
            <a:endParaRPr lang="nl-NL" sz="1600" b="1" dirty="0" smtClean="0">
              <a:effectLst/>
              <a:latin typeface="Arial" panose="020B0604020202020204" pitchFamily="34" charset="0"/>
              <a:ea typeface="Verdana" pitchFamily="34" charset="0"/>
              <a:cs typeface="Arial" panose="020B0604020202020204" pitchFamily="34" charset="0"/>
            </a:endParaRPr>
          </a:p>
          <a:p>
            <a:pPr marL="0" indent="0" eaLnBrk="1" hangingPunct="1">
              <a:buClr>
                <a:schemeClr val="accent3"/>
              </a:buClr>
              <a:buNone/>
            </a:pPr>
            <a:endParaRPr lang="nl-NL" sz="1600" b="1" dirty="0" smtClean="0">
              <a:solidFill>
                <a:schemeClr val="accent3">
                  <a:lumMod val="75000"/>
                </a:schemeClr>
              </a:solidFill>
              <a:effectLst/>
              <a:latin typeface="Arial" panose="020B0604020202020204" pitchFamily="34" charset="0"/>
              <a:ea typeface="Verdana" pitchFamily="34" charset="0"/>
              <a:cs typeface="Arial" panose="020B0604020202020204" pitchFamily="34" charset="0"/>
            </a:endParaRPr>
          </a:p>
          <a:p>
            <a:pPr marL="0" indent="0" eaLnBrk="1" hangingPunct="1">
              <a:buClr>
                <a:schemeClr val="accent3"/>
              </a:buClr>
              <a:buNone/>
            </a:pPr>
            <a:r>
              <a:rPr lang="nl-NL" sz="1600" b="1" dirty="0" smtClean="0">
                <a:solidFill>
                  <a:schemeClr val="accent3">
                    <a:lumMod val="75000"/>
                  </a:schemeClr>
                </a:solidFill>
                <a:effectLst/>
                <a:latin typeface="Arial" panose="020B0604020202020204" pitchFamily="34" charset="0"/>
                <a:ea typeface="Verdana" pitchFamily="34" charset="0"/>
                <a:cs typeface="Arial" panose="020B0604020202020204" pitchFamily="34" charset="0"/>
              </a:rPr>
              <a:t>Wie</a:t>
            </a:r>
            <a:r>
              <a:rPr lang="nl-NL" sz="1600" b="1" dirty="0">
                <a:solidFill>
                  <a:schemeClr val="accent3">
                    <a:lumMod val="75000"/>
                  </a:schemeClr>
                </a:solidFill>
                <a:effectLst/>
                <a:latin typeface="Arial" panose="020B0604020202020204" pitchFamily="34" charset="0"/>
                <a:ea typeface="Verdana" pitchFamily="34" charset="0"/>
                <a:cs typeface="Arial" panose="020B0604020202020204" pitchFamily="34" charset="0"/>
              </a:rPr>
              <a:t>: </a:t>
            </a:r>
            <a:endParaRPr lang="nl-NL" sz="1600" b="1" dirty="0">
              <a:solidFill>
                <a:schemeClr val="accent3">
                  <a:lumMod val="75000"/>
                </a:schemeClr>
              </a:solidFill>
              <a:latin typeface="Arial" panose="020B0604020202020204" pitchFamily="34" charset="0"/>
              <a:ea typeface="Verdana" pitchFamily="34" charset="0"/>
              <a:cs typeface="Arial" panose="020B0604020202020204" pitchFamily="34" charset="0"/>
            </a:endParaRPr>
          </a:p>
          <a:p>
            <a:pPr marL="0" indent="0" eaLnBrk="1" hangingPunct="1">
              <a:buClr>
                <a:schemeClr val="accent3"/>
              </a:buClr>
              <a:buNone/>
            </a:pPr>
            <a:r>
              <a:rPr lang="nl-NL" sz="1600" dirty="0" smtClean="0">
                <a:effectLst/>
                <a:latin typeface="Arial" panose="020B0604020202020204" pitchFamily="34" charset="0"/>
                <a:ea typeface="Verdana" pitchFamily="34" charset="0"/>
                <a:cs typeface="Arial" panose="020B0604020202020204" pitchFamily="34" charset="0"/>
              </a:rPr>
              <a:t>U </a:t>
            </a:r>
            <a:r>
              <a:rPr lang="nl-NL" sz="1600" dirty="0">
                <a:effectLst/>
                <a:latin typeface="Arial" panose="020B0604020202020204" pitchFamily="34" charset="0"/>
                <a:ea typeface="Verdana" pitchFamily="34" charset="0"/>
                <a:cs typeface="Arial" panose="020B0604020202020204" pitchFamily="34" charset="0"/>
              </a:rPr>
              <a:t>en </a:t>
            </a:r>
            <a:r>
              <a:rPr lang="nl-NL" sz="1600" dirty="0" smtClean="0">
                <a:effectLst/>
                <a:latin typeface="Arial" panose="020B0604020202020204" pitchFamily="34" charset="0"/>
                <a:ea typeface="Verdana" pitchFamily="34" charset="0"/>
                <a:cs typeface="Arial" panose="020B0604020202020204" pitchFamily="34" charset="0"/>
              </a:rPr>
              <a:t>uw partner (indien </a:t>
            </a:r>
            <a:r>
              <a:rPr lang="nl-NL" sz="1600" dirty="0">
                <a:effectLst/>
                <a:latin typeface="Arial" panose="020B0604020202020204" pitchFamily="34" charset="0"/>
                <a:ea typeface="Verdana" pitchFamily="34" charset="0"/>
                <a:cs typeface="Arial" panose="020B0604020202020204" pitchFamily="34" charset="0"/>
              </a:rPr>
              <a:t>u getrouwd bent of een partner heeft, is </a:t>
            </a:r>
            <a:r>
              <a:rPr lang="nl-NL" sz="1600" dirty="0" smtClean="0">
                <a:effectLst/>
                <a:latin typeface="Arial" panose="020B0604020202020204" pitchFamily="34" charset="0"/>
                <a:ea typeface="Verdana" pitchFamily="34" charset="0"/>
                <a:cs typeface="Arial" panose="020B0604020202020204" pitchFamily="34" charset="0"/>
              </a:rPr>
              <a:t>deze </a:t>
            </a:r>
            <a:r>
              <a:rPr lang="nl-NL" sz="1600" b="1" dirty="0" smtClean="0">
                <a:effectLst/>
                <a:latin typeface="Arial" panose="020B0604020202020204" pitchFamily="34" charset="0"/>
                <a:ea typeface="Verdana" pitchFamily="34" charset="0"/>
                <a:cs typeface="Arial" panose="020B0604020202020204" pitchFamily="34" charset="0"/>
              </a:rPr>
              <a:t>verplicht</a:t>
            </a:r>
            <a:r>
              <a:rPr lang="nl-NL" sz="1600" dirty="0" smtClean="0">
                <a:effectLst/>
                <a:latin typeface="Arial" panose="020B0604020202020204" pitchFamily="34" charset="0"/>
                <a:ea typeface="Verdana" pitchFamily="34" charset="0"/>
                <a:cs typeface="Arial" panose="020B0604020202020204" pitchFamily="34" charset="0"/>
              </a:rPr>
              <a:t> </a:t>
            </a:r>
            <a:r>
              <a:rPr lang="nl-NL" sz="1600" dirty="0">
                <a:effectLst/>
                <a:latin typeface="Arial" panose="020B0604020202020204" pitchFamily="34" charset="0"/>
                <a:ea typeface="Verdana" pitchFamily="34" charset="0"/>
                <a:cs typeface="Arial" panose="020B0604020202020204" pitchFamily="34" charset="0"/>
              </a:rPr>
              <a:t>mee </a:t>
            </a:r>
            <a:r>
              <a:rPr lang="nl-NL" sz="1600" dirty="0" smtClean="0">
                <a:effectLst/>
                <a:latin typeface="Arial" panose="020B0604020202020204" pitchFamily="34" charset="0"/>
                <a:ea typeface="Verdana" pitchFamily="34" charset="0"/>
                <a:cs typeface="Arial" panose="020B0604020202020204" pitchFamily="34" charset="0"/>
              </a:rPr>
              <a:t>te </a:t>
            </a:r>
            <a:r>
              <a:rPr lang="nl-NL" sz="1600" dirty="0">
                <a:effectLst/>
                <a:latin typeface="Arial" panose="020B0604020202020204" pitchFamily="34" charset="0"/>
                <a:ea typeface="Verdana" pitchFamily="34" charset="0"/>
                <a:cs typeface="Arial" panose="020B0604020202020204" pitchFamily="34" charset="0"/>
              </a:rPr>
              <a:t>komen</a:t>
            </a:r>
            <a:r>
              <a:rPr lang="nl-NL" sz="1600" dirty="0" smtClean="0">
                <a:effectLst/>
                <a:latin typeface="Arial" panose="020B0604020202020204" pitchFamily="34" charset="0"/>
                <a:ea typeface="Verdana" pitchFamily="34" charset="0"/>
                <a:cs typeface="Arial" panose="020B0604020202020204" pitchFamily="34" charset="0"/>
              </a:rPr>
              <a:t>!)</a:t>
            </a:r>
            <a:endParaRPr lang="nl-NL" sz="1600" dirty="0">
              <a:effectLst/>
              <a:latin typeface="Arial" panose="020B0604020202020204" pitchFamily="34" charset="0"/>
              <a:ea typeface="Verdana" pitchFamily="34" charset="0"/>
              <a:cs typeface="Arial" panose="020B0604020202020204" pitchFamily="34" charset="0"/>
            </a:endParaRPr>
          </a:p>
          <a:p>
            <a:pPr marL="0" indent="0" eaLnBrk="1" hangingPunct="1">
              <a:buClr>
                <a:schemeClr val="accent3"/>
              </a:buClr>
              <a:buNone/>
            </a:pPr>
            <a:endParaRPr lang="nl-NL" sz="1600" b="1" dirty="0" smtClean="0">
              <a:effectLst/>
              <a:latin typeface="Arial" panose="020B0604020202020204" pitchFamily="34" charset="0"/>
              <a:ea typeface="Verdana" pitchFamily="34" charset="0"/>
              <a:cs typeface="Arial" panose="020B0604020202020204" pitchFamily="34" charset="0"/>
            </a:endParaRPr>
          </a:p>
          <a:p>
            <a:pPr marL="0" indent="0">
              <a:buClr>
                <a:schemeClr val="accent3"/>
              </a:buClr>
              <a:buNone/>
            </a:pPr>
            <a:r>
              <a:rPr lang="nl-NL" sz="1600" b="1" dirty="0" smtClean="0">
                <a:solidFill>
                  <a:schemeClr val="accent3">
                    <a:lumMod val="75000"/>
                  </a:schemeClr>
                </a:solidFill>
                <a:latin typeface="Arial" panose="020B0604020202020204" pitchFamily="34" charset="0"/>
                <a:ea typeface="Verdana" pitchFamily="34" charset="0"/>
                <a:cs typeface="Arial" panose="020B0604020202020204" pitchFamily="34" charset="0"/>
              </a:rPr>
              <a:t>Betaling uitkering: </a:t>
            </a:r>
            <a:r>
              <a:rPr lang="nl-NL" sz="1600" dirty="0" smtClean="0">
                <a:effectLst/>
                <a:latin typeface="Arial" panose="020B0604020202020204" pitchFamily="34" charset="0"/>
                <a:ea typeface="Verdana" pitchFamily="34" charset="0"/>
                <a:cs typeface="Arial" panose="020B0604020202020204" pitchFamily="34" charset="0"/>
              </a:rPr>
              <a:t> </a:t>
            </a:r>
          </a:p>
          <a:p>
            <a:pPr marL="0" indent="0" eaLnBrk="1" hangingPunct="1">
              <a:buClr>
                <a:schemeClr val="accent3"/>
              </a:buClr>
              <a:buNone/>
            </a:pPr>
            <a:r>
              <a:rPr lang="nl-NL" sz="1600" dirty="0" smtClean="0">
                <a:effectLst/>
                <a:latin typeface="Arial" panose="020B0604020202020204" pitchFamily="34" charset="0"/>
                <a:ea typeface="Verdana" pitchFamily="34" charset="0"/>
                <a:cs typeface="Arial" panose="020B0604020202020204" pitchFamily="34" charset="0"/>
              </a:rPr>
              <a:t>6 tot 8 weken na datum aanvraag (indien dossier compleet is) </a:t>
            </a:r>
          </a:p>
          <a:p>
            <a:pPr eaLnBrk="1" hangingPunct="1">
              <a:lnSpc>
                <a:spcPct val="80000"/>
              </a:lnSpc>
            </a:pPr>
            <a:endParaRPr lang="nl-NL" sz="1600" dirty="0" smtClean="0">
              <a:latin typeface="Arial" panose="020B0604020202020204" pitchFamily="34" charset="0"/>
              <a:cs typeface="Arial" panose="020B0604020202020204" pitchFamily="34" charset="0"/>
            </a:endParaRPr>
          </a:p>
          <a:p>
            <a:pPr marL="0" indent="0" eaLnBrk="1" hangingPunct="1">
              <a:lnSpc>
                <a:spcPct val="80000"/>
              </a:lnSpc>
              <a:buNone/>
            </a:pPr>
            <a:endParaRPr lang="nl-NL" sz="1600"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692275" y="908050"/>
            <a:ext cx="6181725" cy="47551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nl-NL" sz="3600" dirty="0">
                <a:solidFill>
                  <a:srgbClr val="FFFFFF"/>
                </a:solidFill>
                <a:ea typeface="Verdana" pitchFamily="34" charset="0"/>
                <a:cs typeface="Arial" panose="020B0604020202020204" pitchFamily="34" charset="0"/>
              </a:rPr>
              <a:t>Vragen</a:t>
            </a:r>
            <a:r>
              <a:rPr lang="nl-NL" sz="3600" dirty="0" smtClean="0">
                <a:solidFill>
                  <a:srgbClr val="FFFFFF"/>
                </a:solidFill>
                <a:ea typeface="Verdana" pitchFamily="34" charset="0"/>
                <a:cs typeface="Arial" panose="020B0604020202020204" pitchFamily="34" charset="0"/>
              </a:rPr>
              <a:t>?</a:t>
            </a:r>
          </a:p>
          <a:p>
            <a:pPr algn="ctr"/>
            <a:endParaRPr lang="nl-NL" sz="3600" dirty="0">
              <a:solidFill>
                <a:srgbClr val="FFFFFF"/>
              </a:solidFill>
              <a:ea typeface="Verdana" pitchFamily="34" charset="0"/>
              <a:cs typeface="Arial" panose="020B0604020202020204" pitchFamily="34" charset="0"/>
            </a:endParaRPr>
          </a:p>
          <a:p>
            <a:pPr algn="ctr"/>
            <a:r>
              <a:rPr lang="nl-NL" sz="1900" dirty="0">
                <a:solidFill>
                  <a:srgbClr val="FFFFFF"/>
                </a:solidFill>
                <a:ea typeface="Verdana" pitchFamily="34" charset="0"/>
                <a:cs typeface="Arial" panose="020B0604020202020204" pitchFamily="34" charset="0"/>
              </a:rPr>
              <a:t>Je buren of vrienden hebben wellicht een onjuist antwoord. Neem altijd contact op met de gemeente </a:t>
            </a:r>
            <a:r>
              <a:rPr lang="nl-NL" sz="1900" dirty="0" err="1" smtClean="0">
                <a:solidFill>
                  <a:srgbClr val="FFFFFF"/>
                </a:solidFill>
                <a:ea typeface="Verdana" pitchFamily="34" charset="0"/>
                <a:cs typeface="Arial" panose="020B0604020202020204" pitchFamily="34" charset="0"/>
              </a:rPr>
              <a:t>websitevouiste</a:t>
            </a:r>
            <a:r>
              <a:rPr lang="nl-NL" sz="1900" dirty="0" smtClean="0">
                <a:solidFill>
                  <a:srgbClr val="FFFFFF"/>
                </a:solidFill>
                <a:ea typeface="Verdana" pitchFamily="34" charset="0"/>
                <a:cs typeface="Arial" panose="020B0604020202020204" pitchFamily="34" charset="0"/>
              </a:rPr>
              <a:t> </a:t>
            </a:r>
            <a:r>
              <a:rPr lang="nl-NL" sz="1900" dirty="0">
                <a:solidFill>
                  <a:srgbClr val="FFFFFF"/>
                </a:solidFill>
                <a:ea typeface="Verdana" pitchFamily="34" charset="0"/>
                <a:cs typeface="Arial" panose="020B0604020202020204" pitchFamily="34" charset="0"/>
              </a:rPr>
              <a:t>antwoorden</a:t>
            </a:r>
          </a:p>
          <a:p>
            <a:pPr algn="ctr"/>
            <a:endParaRPr lang="nl-NL" sz="1900" dirty="0">
              <a:solidFill>
                <a:srgbClr val="FFFFFF"/>
              </a:solidFill>
              <a:ea typeface="Verdana" pitchFamily="34" charset="0"/>
              <a:cs typeface="Arial" panose="020B0604020202020204" pitchFamily="34" charset="0"/>
            </a:endParaRPr>
          </a:p>
          <a:p>
            <a:pPr algn="ctr"/>
            <a:r>
              <a:rPr lang="nl-NL" sz="1900" dirty="0" smtClean="0">
                <a:solidFill>
                  <a:srgbClr val="FFFFFF"/>
                </a:solidFill>
                <a:ea typeface="Verdana" pitchFamily="34" charset="0"/>
                <a:cs typeface="Arial" panose="020B0604020202020204" pitchFamily="34" charset="0"/>
              </a:rPr>
              <a:t>www.s-hertogenbos</a:t>
            </a:r>
          </a:p>
          <a:p>
            <a:pPr algn="ctr"/>
            <a:endParaRPr lang="nl-NL" sz="1900" dirty="0" smtClean="0">
              <a:solidFill>
                <a:srgbClr val="FFFFFF"/>
              </a:solidFill>
              <a:ea typeface="Verdana" pitchFamily="34" charset="0"/>
              <a:cs typeface="Arial" panose="020B0604020202020204" pitchFamily="34" charset="0"/>
            </a:endParaRPr>
          </a:p>
          <a:p>
            <a:pPr algn="ctr"/>
            <a:r>
              <a:rPr lang="nl-NL" sz="1900" dirty="0" smtClean="0">
                <a:solidFill>
                  <a:srgbClr val="FFDD00"/>
                </a:solidFill>
                <a:ea typeface="Verdana" pitchFamily="34" charset="0"/>
                <a:cs typeface="Arial" panose="020B0604020202020204" pitchFamily="34" charset="0"/>
              </a:rPr>
              <a:t>www.</a:t>
            </a:r>
          </a:p>
          <a:p>
            <a:pPr algn="ctr"/>
            <a:endParaRPr lang="nl-NL" sz="1900" dirty="0" smtClean="0">
              <a:solidFill>
                <a:srgbClr val="FFFFFF"/>
              </a:solidFill>
              <a:ea typeface="Verdana" pitchFamily="34" charset="0"/>
              <a:cs typeface="Arial" panose="020B0604020202020204" pitchFamily="34" charset="0"/>
            </a:endParaRPr>
          </a:p>
          <a:p>
            <a:pPr algn="ctr"/>
            <a:r>
              <a:rPr lang="nl-NL" sz="1900" dirty="0" smtClean="0">
                <a:solidFill>
                  <a:srgbClr val="FFFFFF"/>
                </a:solidFill>
                <a:ea typeface="Verdana" pitchFamily="34" charset="0"/>
                <a:cs typeface="Arial" panose="020B0604020202020204" pitchFamily="34" charset="0"/>
              </a:rPr>
              <a:t>www.vught.n</a:t>
            </a:r>
          </a:p>
          <a:p>
            <a:pPr algn="ctr"/>
            <a:endParaRPr lang="nl-NL" sz="3200" dirty="0">
              <a:solidFill>
                <a:srgbClr val="FFFFFF"/>
              </a:solidFill>
              <a:latin typeface="Garamond" pitchFamily="18" charset="0"/>
            </a:endParaRPr>
          </a:p>
          <a:p>
            <a:pPr algn="ctr"/>
            <a:endParaRPr lang="nl-NL" sz="2800" dirty="0">
              <a:solidFill>
                <a:srgbClr val="FFFFFF"/>
              </a:solidFill>
              <a:latin typeface="Garamond"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lvl="0">
              <a:lnSpc>
                <a:spcPct val="90000"/>
              </a:lnSpc>
              <a:spcAft>
                <a:spcPct val="20000"/>
              </a:spcAft>
            </a:pPr>
            <a:r>
              <a:rPr lang="nl-NL" sz="1700" dirty="0" smtClean="0">
                <a:latin typeface="Arial" pitchFamily="34" charset="0"/>
                <a:cs typeface="Arial" pitchFamily="34" charset="0"/>
              </a:rPr>
              <a:t>Het CV…</a:t>
            </a:r>
            <a:br>
              <a:rPr lang="nl-NL" sz="1700" dirty="0" smtClean="0">
                <a:latin typeface="Arial" pitchFamily="34" charset="0"/>
                <a:cs typeface="Arial" pitchFamily="34" charset="0"/>
              </a:rPr>
            </a:br>
            <a:r>
              <a:rPr lang="nl-NL" sz="1700" i="1" dirty="0">
                <a:solidFill>
                  <a:srgbClr val="CC66B6"/>
                </a:solidFill>
                <a:latin typeface="Arial" pitchFamily="34" charset="0"/>
                <a:ea typeface="Verdana" pitchFamily="34" charset="0"/>
                <a:cs typeface="Arial" pitchFamily="34" charset="0"/>
              </a:rPr>
              <a:t/>
            </a:r>
            <a:br>
              <a:rPr lang="nl-NL" sz="1700" i="1" dirty="0">
                <a:solidFill>
                  <a:srgbClr val="CC66B6"/>
                </a:solidFill>
                <a:latin typeface="Arial" pitchFamily="34" charset="0"/>
                <a:ea typeface="Verdana" pitchFamily="34" charset="0"/>
                <a:cs typeface="Arial" pitchFamily="34" charset="0"/>
              </a:rPr>
            </a:br>
            <a:endParaRPr lang="nl-NL" sz="1700" dirty="0" smtClean="0">
              <a:latin typeface="Arial" pitchFamily="34" charset="0"/>
              <a:cs typeface="Arial" pitchFamily="34" charset="0"/>
            </a:endParaRPr>
          </a:p>
        </p:txBody>
      </p:sp>
      <p:sp>
        <p:nvSpPr>
          <p:cNvPr id="9220" name="Rectangle 3"/>
          <p:cNvSpPr>
            <a:spLocks noGrp="1" noChangeArrowheads="1"/>
          </p:cNvSpPr>
          <p:nvPr>
            <p:ph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marL="0" indent="0">
              <a:lnSpc>
                <a:spcPct val="90000"/>
              </a:lnSpc>
              <a:buNone/>
            </a:pPr>
            <a:r>
              <a:rPr lang="nl-NL" sz="1700" b="1" dirty="0">
                <a:solidFill>
                  <a:schemeClr val="tx1"/>
                </a:solidFill>
                <a:latin typeface="Arial" pitchFamily="34" charset="0"/>
                <a:ea typeface="Verdana" pitchFamily="34" charset="0"/>
                <a:cs typeface="Arial" pitchFamily="34" charset="0"/>
              </a:rPr>
              <a:t>W</a:t>
            </a:r>
            <a:r>
              <a:rPr lang="nl-NL" sz="1700" b="1" dirty="0" smtClean="0">
                <a:solidFill>
                  <a:schemeClr val="tx1"/>
                </a:solidFill>
                <a:latin typeface="Arial" pitchFamily="34" charset="0"/>
                <a:ea typeface="Verdana" pitchFamily="34" charset="0"/>
                <a:cs typeface="Arial" pitchFamily="34" charset="0"/>
              </a:rPr>
              <a:t>at kunt u doen om meer kans te maken?</a:t>
            </a:r>
          </a:p>
          <a:p>
            <a:pPr marL="0" indent="0">
              <a:lnSpc>
                <a:spcPct val="90000"/>
              </a:lnSpc>
              <a:buNone/>
            </a:pPr>
            <a:endParaRPr lang="nl-NL" sz="1700" b="1" dirty="0">
              <a:solidFill>
                <a:schemeClr val="tx1"/>
              </a:solidFill>
              <a:latin typeface="Arial" pitchFamily="34" charset="0"/>
              <a:ea typeface="Verdana" pitchFamily="34" charset="0"/>
              <a:cs typeface="Arial" pitchFamily="34" charset="0"/>
            </a:endParaRPr>
          </a:p>
          <a:p>
            <a:pPr marL="0" indent="0">
              <a:lnSpc>
                <a:spcPct val="90000"/>
              </a:lnSpc>
              <a:buNone/>
            </a:pPr>
            <a:r>
              <a:rPr lang="nl-NL" sz="1700" dirty="0" smtClean="0">
                <a:solidFill>
                  <a:schemeClr val="tx1"/>
                </a:solidFill>
                <a:latin typeface="Arial" pitchFamily="34" charset="0"/>
                <a:ea typeface="Verdana" pitchFamily="34" charset="0"/>
                <a:cs typeface="Arial" pitchFamily="34" charset="0"/>
              </a:rPr>
              <a:t>2 </a:t>
            </a:r>
            <a:r>
              <a:rPr lang="nl-NL" sz="1700" dirty="0" err="1" smtClean="0">
                <a:solidFill>
                  <a:schemeClr val="tx1"/>
                </a:solidFill>
                <a:latin typeface="Arial" pitchFamily="34" charset="0"/>
                <a:ea typeface="Verdana" pitchFamily="34" charset="0"/>
                <a:cs typeface="Arial" pitchFamily="34" charset="0"/>
              </a:rPr>
              <a:t>CV’s</a:t>
            </a:r>
            <a:endParaRPr lang="nl-NL" sz="1700" dirty="0" smtClean="0">
              <a:solidFill>
                <a:schemeClr val="tx1"/>
              </a:solidFill>
              <a:latin typeface="Arial" pitchFamily="34" charset="0"/>
              <a:ea typeface="Verdana" pitchFamily="34" charset="0"/>
              <a:cs typeface="Arial" pitchFamily="34" charset="0"/>
            </a:endParaRPr>
          </a:p>
          <a:p>
            <a:pPr marL="0" indent="0">
              <a:lnSpc>
                <a:spcPct val="90000"/>
              </a:lnSpc>
              <a:buNone/>
            </a:pPr>
            <a:endParaRPr lang="nl-NL" sz="1700" b="1" dirty="0">
              <a:solidFill>
                <a:schemeClr val="tx1"/>
              </a:solidFill>
              <a:latin typeface="Arial" pitchFamily="34" charset="0"/>
              <a:ea typeface="Verdana" pitchFamily="34" charset="0"/>
              <a:cs typeface="Arial" pitchFamily="34" charset="0"/>
            </a:endParaRPr>
          </a:p>
          <a:p>
            <a:pPr>
              <a:lnSpc>
                <a:spcPct val="90000"/>
              </a:lnSpc>
            </a:pPr>
            <a:r>
              <a:rPr lang="nl-NL" sz="1700" dirty="0" smtClean="0">
                <a:solidFill>
                  <a:schemeClr val="tx1"/>
                </a:solidFill>
                <a:latin typeface="Arial" pitchFamily="34" charset="0"/>
                <a:ea typeface="Verdana" pitchFamily="34" charset="0"/>
                <a:cs typeface="Arial" pitchFamily="34" charset="0"/>
              </a:rPr>
              <a:t>CV op WERK.NL (ingevuld via de werkmap)</a:t>
            </a:r>
            <a:endParaRPr lang="nl-NL" sz="1700" b="1" dirty="0" smtClean="0">
              <a:solidFill>
                <a:schemeClr val="tx1"/>
              </a:solidFill>
              <a:latin typeface="Arial" pitchFamily="34" charset="0"/>
              <a:ea typeface="Verdana" pitchFamily="34" charset="0"/>
              <a:cs typeface="Arial" pitchFamily="34" charset="0"/>
            </a:endParaRPr>
          </a:p>
          <a:p>
            <a:pPr marL="0" indent="0">
              <a:lnSpc>
                <a:spcPct val="90000"/>
              </a:lnSpc>
              <a:buNone/>
            </a:pPr>
            <a:endParaRPr lang="nl-NL" sz="1700" b="1" dirty="0">
              <a:solidFill>
                <a:schemeClr val="tx1"/>
              </a:solidFill>
              <a:latin typeface="Arial" pitchFamily="34" charset="0"/>
              <a:ea typeface="Verdana" pitchFamily="34" charset="0"/>
              <a:cs typeface="Arial" pitchFamily="34" charset="0"/>
            </a:endParaRPr>
          </a:p>
          <a:p>
            <a:pPr marL="0" indent="0">
              <a:lnSpc>
                <a:spcPct val="90000"/>
              </a:lnSpc>
              <a:buNone/>
            </a:pPr>
            <a:endParaRPr lang="nl-NL" sz="1700" b="1" dirty="0" smtClean="0">
              <a:solidFill>
                <a:schemeClr val="tx1"/>
              </a:solidFill>
              <a:latin typeface="Arial" pitchFamily="34" charset="0"/>
              <a:ea typeface="Verdana" pitchFamily="34" charset="0"/>
              <a:cs typeface="Arial" pitchFamily="34" charset="0"/>
            </a:endParaRPr>
          </a:p>
          <a:p>
            <a:pPr>
              <a:lnSpc>
                <a:spcPct val="90000"/>
              </a:lnSpc>
            </a:pPr>
            <a:r>
              <a:rPr lang="nl-NL" sz="1700" dirty="0">
                <a:solidFill>
                  <a:schemeClr val="tx1"/>
                </a:solidFill>
                <a:latin typeface="Arial" pitchFamily="34" charset="0"/>
                <a:ea typeface="Verdana" pitchFamily="34" charset="0"/>
                <a:cs typeface="Arial" pitchFamily="34" charset="0"/>
              </a:rPr>
              <a:t>U</a:t>
            </a:r>
            <a:r>
              <a:rPr lang="nl-NL" sz="1700" dirty="0" smtClean="0">
                <a:solidFill>
                  <a:schemeClr val="tx1"/>
                </a:solidFill>
                <a:latin typeface="Arial" pitchFamily="34" charset="0"/>
                <a:ea typeface="Verdana" pitchFamily="34" charset="0"/>
                <a:cs typeface="Arial" pitchFamily="34" charset="0"/>
              </a:rPr>
              <a:t>w eigen CV (WORD, PDF) </a:t>
            </a:r>
          </a:p>
          <a:p>
            <a:pPr>
              <a:lnSpc>
                <a:spcPct val="90000"/>
              </a:lnSpc>
            </a:pPr>
            <a:endParaRPr lang="nl-NL" sz="1700" b="1" dirty="0">
              <a:solidFill>
                <a:schemeClr val="tx1"/>
              </a:solidFill>
              <a:latin typeface="Arial" pitchFamily="34" charset="0"/>
              <a:ea typeface="Verdana" pitchFamily="34" charset="0"/>
              <a:cs typeface="Arial" pitchFamily="34" charset="0"/>
            </a:endParaRPr>
          </a:p>
          <a:p>
            <a:pPr>
              <a:lnSpc>
                <a:spcPct val="90000"/>
              </a:lnSpc>
            </a:pPr>
            <a:endParaRPr lang="nl-NL" sz="1700" b="1" dirty="0" smtClean="0">
              <a:solidFill>
                <a:schemeClr val="tx1"/>
              </a:solidFill>
              <a:latin typeface="Arial" pitchFamily="34" charset="0"/>
              <a:ea typeface="Verdana" pitchFamily="34" charset="0"/>
              <a:cs typeface="Arial" pitchFamily="34" charset="0"/>
            </a:endParaRPr>
          </a:p>
          <a:p>
            <a:pPr>
              <a:lnSpc>
                <a:spcPct val="90000"/>
              </a:lnSpc>
            </a:pPr>
            <a:endParaRPr lang="nl-NL" sz="1700" b="1" dirty="0">
              <a:solidFill>
                <a:schemeClr val="tx1"/>
              </a:solidFill>
              <a:latin typeface="Arial" pitchFamily="34" charset="0"/>
              <a:ea typeface="Verdana" pitchFamily="34" charset="0"/>
              <a:cs typeface="Arial" pitchFamily="34" charset="0"/>
            </a:endParaRPr>
          </a:p>
          <a:p>
            <a:pPr marL="0" indent="0">
              <a:lnSpc>
                <a:spcPct val="90000"/>
              </a:lnSpc>
              <a:buNone/>
            </a:pPr>
            <a:endParaRPr lang="nl-NL" sz="1700" dirty="0">
              <a:solidFill>
                <a:schemeClr val="tx1"/>
              </a:solidFill>
              <a:latin typeface="Arial" pitchFamily="34" charset="0"/>
              <a:ea typeface="Verdana" pitchFamily="34" charset="0"/>
              <a:cs typeface="Arial" pitchFamily="34" charset="0"/>
            </a:endParaRPr>
          </a:p>
          <a:p>
            <a:pPr marL="0" indent="0">
              <a:lnSpc>
                <a:spcPct val="90000"/>
              </a:lnSpc>
              <a:buNone/>
            </a:pPr>
            <a:endParaRPr lang="nl-NL" sz="1700" dirty="0" smtClean="0">
              <a:latin typeface="Arial" pitchFamily="34" charset="0"/>
              <a:ea typeface="Verdana" pitchFamily="34" charset="0"/>
              <a:cs typeface="Arial" pitchFamily="34" charset="0"/>
            </a:endParaRPr>
          </a:p>
        </p:txBody>
      </p:sp>
      <p:sp>
        <p:nvSpPr>
          <p:cNvPr id="2" name="Tijdelijke aanduiding voor voettekst 1"/>
          <p:cNvSpPr>
            <a:spLocks noGrp="1"/>
          </p:cNvSpPr>
          <p:nvPr>
            <p:ph type="ftr" sz="quarter" idx="11"/>
          </p:nvPr>
        </p:nvSpPr>
        <p:spPr>
          <a:xfrm>
            <a:off x="384175" y="6303963"/>
            <a:ext cx="5411961" cy="290512"/>
          </a:xfrm>
        </p:spPr>
        <p:txBody>
          <a:bodyPr/>
          <a:lstStyle/>
          <a:p>
            <a:pPr>
              <a:defRPr/>
            </a:pPr>
            <a:r>
              <a:rPr lang="nl-NL" dirty="0" smtClean="0"/>
              <a:t>Voorlichtingsbijeenkomst Dienstverlening UWV WERKbedrijf en Gemeente Participatiewet/ IOAW</a:t>
            </a:r>
            <a:endParaRPr lang="nl-N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nl-NL" sz="1700" dirty="0" smtClean="0">
                <a:latin typeface="Arial" pitchFamily="34" charset="0"/>
                <a:cs typeface="Arial" pitchFamily="34" charset="0"/>
              </a:rPr>
              <a:t>Het CV op WERK.NL</a:t>
            </a:r>
          </a:p>
        </p:txBody>
      </p:sp>
      <p:sp>
        <p:nvSpPr>
          <p:cNvPr id="9220" name="Rectangle 3"/>
          <p:cNvSpPr>
            <a:spLocks noGrp="1" noChangeArrowheads="1"/>
          </p:cNvSpPr>
          <p:nvPr>
            <p:ph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marL="0" indent="0">
              <a:lnSpc>
                <a:spcPct val="90000"/>
              </a:lnSpc>
              <a:buNone/>
            </a:pPr>
            <a:endParaRPr lang="nl-NL" sz="1700" dirty="0">
              <a:solidFill>
                <a:schemeClr val="tx1"/>
              </a:solidFill>
              <a:latin typeface="Arial" pitchFamily="34" charset="0"/>
              <a:ea typeface="Verdana" pitchFamily="34" charset="0"/>
              <a:cs typeface="Arial" pitchFamily="34" charset="0"/>
            </a:endParaRPr>
          </a:p>
          <a:p>
            <a:pPr>
              <a:lnSpc>
                <a:spcPct val="90000"/>
              </a:lnSpc>
            </a:pPr>
            <a:r>
              <a:rPr lang="nl-NL" sz="1700" dirty="0" smtClean="0">
                <a:solidFill>
                  <a:schemeClr val="tx1"/>
                </a:solidFill>
                <a:latin typeface="Arial" pitchFamily="34" charset="0"/>
                <a:ea typeface="Verdana" pitchFamily="34" charset="0"/>
                <a:cs typeface="Arial" pitchFamily="34" charset="0"/>
              </a:rPr>
              <a:t>CV </a:t>
            </a:r>
            <a:r>
              <a:rPr lang="nl-NL" sz="1700" dirty="0">
                <a:solidFill>
                  <a:schemeClr val="tx1"/>
                </a:solidFill>
                <a:latin typeface="Arial" pitchFamily="34" charset="0"/>
                <a:ea typeface="Verdana" pitchFamily="34" charset="0"/>
                <a:cs typeface="Arial" pitchFamily="34" charset="0"/>
              </a:rPr>
              <a:t>ingevuld bij aanvraag </a:t>
            </a:r>
            <a:r>
              <a:rPr lang="nl-NL" sz="1700" dirty="0" smtClean="0">
                <a:solidFill>
                  <a:schemeClr val="tx1"/>
                </a:solidFill>
                <a:latin typeface="Arial" pitchFamily="34" charset="0"/>
                <a:ea typeface="Verdana" pitchFamily="34" charset="0"/>
                <a:cs typeface="Arial" pitchFamily="34" charset="0"/>
              </a:rPr>
              <a:t>WW</a:t>
            </a:r>
          </a:p>
          <a:p>
            <a:pPr marL="0" indent="0">
              <a:lnSpc>
                <a:spcPct val="90000"/>
              </a:lnSpc>
              <a:buNone/>
            </a:pPr>
            <a:endParaRPr lang="nl-NL" sz="1700" dirty="0">
              <a:solidFill>
                <a:schemeClr val="tx1"/>
              </a:solidFill>
              <a:latin typeface="Arial" pitchFamily="34" charset="0"/>
              <a:ea typeface="Verdana" pitchFamily="34" charset="0"/>
              <a:cs typeface="Arial" pitchFamily="34" charset="0"/>
            </a:endParaRPr>
          </a:p>
          <a:p>
            <a:pPr>
              <a:lnSpc>
                <a:spcPct val="90000"/>
              </a:lnSpc>
            </a:pPr>
            <a:r>
              <a:rPr lang="nl-NL" sz="1700" dirty="0" smtClean="0">
                <a:solidFill>
                  <a:schemeClr val="tx1"/>
                </a:solidFill>
                <a:latin typeface="Arial" pitchFamily="34" charset="0"/>
                <a:ea typeface="Verdana" pitchFamily="34" charset="0"/>
                <a:cs typeface="Arial" pitchFamily="34" charset="0"/>
              </a:rPr>
              <a:t>Staat uw UWV CV op werk.nl? Check!</a:t>
            </a:r>
            <a:endParaRPr lang="nl-NL" sz="1700" dirty="0">
              <a:solidFill>
                <a:schemeClr val="tx1"/>
              </a:solidFill>
              <a:latin typeface="Arial" pitchFamily="34" charset="0"/>
              <a:ea typeface="Verdana" pitchFamily="34" charset="0"/>
              <a:cs typeface="Arial" pitchFamily="34" charset="0"/>
            </a:endParaRPr>
          </a:p>
          <a:p>
            <a:pPr marL="0" indent="0">
              <a:lnSpc>
                <a:spcPct val="90000"/>
              </a:lnSpc>
              <a:buNone/>
            </a:pPr>
            <a:endParaRPr lang="nl-NL" sz="1700" dirty="0" smtClean="0">
              <a:solidFill>
                <a:schemeClr val="tx1"/>
              </a:solidFill>
              <a:latin typeface="Arial" pitchFamily="34" charset="0"/>
              <a:ea typeface="Verdana" pitchFamily="34" charset="0"/>
              <a:cs typeface="Arial" pitchFamily="34" charset="0"/>
            </a:endParaRPr>
          </a:p>
          <a:p>
            <a:pPr>
              <a:lnSpc>
                <a:spcPct val="90000"/>
              </a:lnSpc>
            </a:pPr>
            <a:r>
              <a:rPr lang="nl-NL" sz="1700" dirty="0" smtClean="0">
                <a:solidFill>
                  <a:schemeClr val="tx1"/>
                </a:solidFill>
                <a:latin typeface="Arial" pitchFamily="34" charset="0"/>
                <a:ea typeface="Verdana" pitchFamily="34" charset="0"/>
                <a:cs typeface="Arial" pitchFamily="34" charset="0"/>
              </a:rPr>
              <a:t>CV kaart UWV; tips en alternatieven</a:t>
            </a:r>
          </a:p>
          <a:p>
            <a:pPr marL="0" indent="0">
              <a:lnSpc>
                <a:spcPct val="90000"/>
              </a:lnSpc>
              <a:buNone/>
            </a:pPr>
            <a:endParaRPr lang="nl-NL" sz="1700" dirty="0" smtClean="0">
              <a:solidFill>
                <a:schemeClr val="tx1"/>
              </a:solidFill>
              <a:latin typeface="Arial" pitchFamily="34" charset="0"/>
              <a:ea typeface="Verdana" pitchFamily="34" charset="0"/>
              <a:cs typeface="Arial" pitchFamily="34" charset="0"/>
            </a:endParaRPr>
          </a:p>
          <a:p>
            <a:pPr lvl="0">
              <a:lnSpc>
                <a:spcPct val="90000"/>
              </a:lnSpc>
            </a:pPr>
            <a:r>
              <a:rPr lang="nl-NL" sz="1700" dirty="0">
                <a:solidFill>
                  <a:srgbClr val="231F20"/>
                </a:solidFill>
                <a:latin typeface="Arial" pitchFamily="34" charset="0"/>
                <a:ea typeface="Verdana" pitchFamily="34" charset="0"/>
                <a:cs typeface="Arial" pitchFamily="34" charset="0"/>
              </a:rPr>
              <a:t>Gratis voor werkgevers! Per maand 2.1 miljoen pageviews van werkgevers</a:t>
            </a:r>
          </a:p>
          <a:p>
            <a:pPr marL="0" indent="0">
              <a:lnSpc>
                <a:spcPct val="90000"/>
              </a:lnSpc>
              <a:buNone/>
            </a:pPr>
            <a:endParaRPr lang="nl-NL" sz="1700" dirty="0" smtClean="0">
              <a:latin typeface="Arial" pitchFamily="34" charset="0"/>
              <a:ea typeface="Verdana" pitchFamily="34" charset="0"/>
              <a:cs typeface="Arial" pitchFamily="34" charset="0"/>
            </a:endParaRPr>
          </a:p>
          <a:p>
            <a:pPr>
              <a:lnSpc>
                <a:spcPct val="90000"/>
              </a:lnSpc>
            </a:pPr>
            <a:r>
              <a:rPr lang="nl-NL" sz="1700" dirty="0" smtClean="0">
                <a:solidFill>
                  <a:schemeClr val="tx1"/>
                </a:solidFill>
                <a:latin typeface="Arial" pitchFamily="34" charset="0"/>
                <a:ea typeface="Verdana" pitchFamily="34" charset="0"/>
                <a:cs typeface="Arial" pitchFamily="34" charset="0"/>
              </a:rPr>
              <a:t>Wat vinden werkgevers belangrijk om te zien van u? …</a:t>
            </a:r>
          </a:p>
        </p:txBody>
      </p:sp>
      <p:sp>
        <p:nvSpPr>
          <p:cNvPr id="2" name="Tijdelijke aanduiding voor voettekst 1"/>
          <p:cNvSpPr>
            <a:spLocks noGrp="1"/>
          </p:cNvSpPr>
          <p:nvPr>
            <p:ph type="ftr" sz="quarter" idx="11"/>
          </p:nvPr>
        </p:nvSpPr>
        <p:spPr>
          <a:xfrm>
            <a:off x="384175" y="6303963"/>
            <a:ext cx="5411961" cy="290512"/>
          </a:xfrm>
        </p:spPr>
        <p:txBody>
          <a:bodyPr/>
          <a:lstStyle/>
          <a:p>
            <a:pPr>
              <a:defRPr/>
            </a:pPr>
            <a:r>
              <a:rPr lang="nl-NL" dirty="0" smtClean="0"/>
              <a:t>Voorlichtingsbijeenkomst Dienstverlening UWV WERKbedrijf en Gemeente Participatiewet/ IOAW</a:t>
            </a:r>
            <a:endParaRPr lang="nl-NL" dirty="0"/>
          </a:p>
        </p:txBody>
      </p:sp>
    </p:spTree>
    <p:extLst>
      <p:ext uri="{BB962C8B-B14F-4D97-AF65-F5344CB8AC3E}">
        <p14:creationId xmlns:p14="http://schemas.microsoft.com/office/powerpoint/2010/main" val="265986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pPr>
              <a:defRPr/>
            </a:pPr>
            <a:r>
              <a:rPr lang="nl-NL" smtClean="0"/>
              <a:t>Voorlichtingsbijeenkomst Dienstverlening UWV WERKbedrijf en Gemeente Participatiewet/IOAW</a:t>
            </a:r>
            <a:endParaRPr lang="nl-NL" dirty="0"/>
          </a:p>
        </p:txBody>
      </p:sp>
      <p:sp>
        <p:nvSpPr>
          <p:cNvPr id="76802" name="Titel 1"/>
          <p:cNvSpPr>
            <a:spLocks noGrp="1"/>
          </p:cNvSpPr>
          <p:nvPr>
            <p:ph type="title" idx="4294967295"/>
          </p:nvPr>
        </p:nvSpPr>
        <p:spPr>
          <a:xfrm>
            <a:off x="692150" y="174625"/>
            <a:ext cx="8451850" cy="1006475"/>
          </a:xfrm>
        </p:spPr>
        <p:txBody>
          <a:bodyPr lIns="91440" rIns="91440"/>
          <a:lstStyle/>
          <a:p>
            <a:r>
              <a:rPr lang="nl-NL" sz="1700" dirty="0" smtClean="0">
                <a:latin typeface="Arial" pitchFamily="34" charset="0"/>
                <a:cs typeface="Arial" pitchFamily="34" charset="0"/>
              </a:rPr>
              <a:t>Wat vinden werkgevers belangrijk? </a:t>
            </a:r>
            <a:r>
              <a:rPr lang="nl-NL" sz="1700" dirty="0">
                <a:latin typeface="Arial" pitchFamily="34" charset="0"/>
                <a:cs typeface="Arial" pitchFamily="34" charset="0"/>
              </a:rPr>
              <a:t/>
            </a:r>
            <a:br>
              <a:rPr lang="nl-NL" sz="1700" dirty="0">
                <a:latin typeface="Arial" pitchFamily="34" charset="0"/>
                <a:cs typeface="Arial" pitchFamily="34" charset="0"/>
              </a:rPr>
            </a:br>
            <a:endParaRPr lang="nl-NL" sz="1700" b="0" dirty="0">
              <a:solidFill>
                <a:schemeClr val="accent2"/>
              </a:solidFill>
              <a:latin typeface="Arial" pitchFamily="34" charset="0"/>
              <a:cs typeface="Arial" pitchFamily="34" charset="0"/>
            </a:endParaRPr>
          </a:p>
        </p:txBody>
      </p:sp>
      <p:sp>
        <p:nvSpPr>
          <p:cNvPr id="76804" name="Rectangle 7"/>
          <p:cNvSpPr>
            <a:spLocks noChangeArrowheads="1"/>
          </p:cNvSpPr>
          <p:nvPr/>
        </p:nvSpPr>
        <p:spPr bwMode="auto">
          <a:xfrm>
            <a:off x="539750" y="1628775"/>
            <a:ext cx="8296275" cy="401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5600" indent="-355600" eaLnBrk="0" hangingPunct="0">
              <a:lnSpc>
                <a:spcPct val="90000"/>
              </a:lnSpc>
              <a:spcBef>
                <a:spcPct val="20000"/>
              </a:spcBef>
              <a:buClr>
                <a:srgbClr val="0092CF"/>
              </a:buClr>
              <a:buFont typeface="Wingdings 2" pitchFamily="18" charset="2"/>
              <a:buNone/>
            </a:pPr>
            <a:r>
              <a:rPr lang="nl-NL" sz="1600" b="1" dirty="0" smtClean="0">
                <a:latin typeface="Verdana" pitchFamily="34" charset="0"/>
                <a:ea typeface="Geneva" pitchFamily="125" charset="-128"/>
              </a:rPr>
              <a:t>Belangrijkste items in een CV:</a:t>
            </a:r>
          </a:p>
          <a:p>
            <a:pPr marL="355600" indent="-355600" eaLnBrk="0" hangingPunct="0">
              <a:lnSpc>
                <a:spcPct val="90000"/>
              </a:lnSpc>
              <a:spcBef>
                <a:spcPct val="20000"/>
              </a:spcBef>
              <a:buClr>
                <a:srgbClr val="0092CF"/>
              </a:buClr>
              <a:buFont typeface="Wingdings 2" pitchFamily="18" charset="2"/>
              <a:buNone/>
            </a:pPr>
            <a:endParaRPr lang="nl-NL" sz="1600" b="1" dirty="0" smtClean="0">
              <a:latin typeface="Verdana" pitchFamily="34" charset="0"/>
              <a:ea typeface="Geneva" pitchFamily="125" charset="-128"/>
            </a:endParaRPr>
          </a:p>
          <a:p>
            <a:pPr marL="355600" indent="-355600" eaLnBrk="0" hangingPunct="0">
              <a:lnSpc>
                <a:spcPct val="90000"/>
              </a:lnSpc>
              <a:spcBef>
                <a:spcPct val="20000"/>
              </a:spcBef>
              <a:buClr>
                <a:srgbClr val="0092CF"/>
              </a:buClr>
              <a:buFont typeface="Wingdings 2" pitchFamily="18" charset="2"/>
              <a:buNone/>
            </a:pPr>
            <a:endParaRPr lang="nl-NL" sz="1600" b="1" dirty="0" smtClean="0">
              <a:latin typeface="Verdana" pitchFamily="34" charset="0"/>
              <a:ea typeface="Geneva" pitchFamily="125" charset="-128"/>
            </a:endParaRPr>
          </a:p>
          <a:p>
            <a:pPr marL="355600" indent="-355600" eaLnBrk="0" hangingPunct="0">
              <a:lnSpc>
                <a:spcPct val="90000"/>
              </a:lnSpc>
              <a:spcBef>
                <a:spcPct val="20000"/>
              </a:spcBef>
              <a:buClr>
                <a:srgbClr val="0092CF"/>
              </a:buClr>
              <a:buFont typeface="Wingdings 2" pitchFamily="18" charset="2"/>
              <a:buChar char="¢"/>
            </a:pPr>
            <a:r>
              <a:rPr lang="nl-NL" sz="1600" b="1" dirty="0" smtClean="0">
                <a:latin typeface="Verdana" pitchFamily="34" charset="0"/>
                <a:ea typeface="Geneva" pitchFamily="125" charset="-128"/>
              </a:rPr>
              <a:t>Beroep</a:t>
            </a:r>
            <a:endParaRPr lang="nl-NL" sz="1600" i="1" dirty="0" smtClean="0">
              <a:latin typeface="Verdana" pitchFamily="34" charset="0"/>
              <a:ea typeface="Geneva" pitchFamily="125" charset="-128"/>
            </a:endParaRPr>
          </a:p>
          <a:p>
            <a:pPr marL="976313" lvl="1" indent="-441325" eaLnBrk="0" hangingPunct="0">
              <a:lnSpc>
                <a:spcPct val="90000"/>
              </a:lnSpc>
              <a:buClr>
                <a:srgbClr val="F36F21"/>
              </a:buClr>
              <a:buFont typeface="Arial" pitchFamily="34" charset="0"/>
              <a:buChar char="•"/>
            </a:pPr>
            <a:r>
              <a:rPr lang="nl-NL" sz="1600" dirty="0" smtClean="0">
                <a:latin typeface="Verdana" pitchFamily="34" charset="0"/>
                <a:ea typeface="Geneva" pitchFamily="125" charset="-128"/>
              </a:rPr>
              <a:t>Titel van je CV</a:t>
            </a:r>
          </a:p>
          <a:p>
            <a:pPr marL="976313" lvl="1" indent="-441325" eaLnBrk="0" hangingPunct="0">
              <a:lnSpc>
                <a:spcPct val="90000"/>
              </a:lnSpc>
              <a:buClr>
                <a:srgbClr val="F36F21"/>
              </a:buClr>
              <a:buFont typeface="Arial" pitchFamily="34" charset="0"/>
              <a:buChar char="•"/>
            </a:pPr>
            <a:r>
              <a:rPr lang="nl-NL" sz="1600" dirty="0" smtClean="0">
                <a:latin typeface="Verdana" pitchFamily="34" charset="0"/>
                <a:ea typeface="Geneva" pitchFamily="125" charset="-128"/>
              </a:rPr>
              <a:t>Functie</a:t>
            </a:r>
          </a:p>
          <a:p>
            <a:pPr marL="976313" lvl="1" indent="-441325" eaLnBrk="0" hangingPunct="0">
              <a:lnSpc>
                <a:spcPct val="90000"/>
              </a:lnSpc>
              <a:buClr>
                <a:srgbClr val="F36F21"/>
              </a:buClr>
              <a:buFont typeface="Arial" pitchFamily="34" charset="0"/>
              <a:buChar char="•"/>
            </a:pPr>
            <a:r>
              <a:rPr lang="nl-NL" sz="1600" dirty="0" smtClean="0">
                <a:latin typeface="Verdana" pitchFamily="34" charset="0"/>
                <a:ea typeface="Geneva" pitchFamily="125" charset="-128"/>
              </a:rPr>
              <a:t>Eigen omschrijving van beroep</a:t>
            </a:r>
            <a:endParaRPr lang="nl-NL" sz="1600" b="1" dirty="0" smtClean="0">
              <a:latin typeface="Verdana" pitchFamily="34" charset="0"/>
              <a:ea typeface="Geneva" pitchFamily="125" charset="-128"/>
            </a:endParaRPr>
          </a:p>
          <a:p>
            <a:pPr marL="355600" indent="-355600" eaLnBrk="0" hangingPunct="0">
              <a:lnSpc>
                <a:spcPct val="90000"/>
              </a:lnSpc>
              <a:spcBef>
                <a:spcPct val="20000"/>
              </a:spcBef>
              <a:buClr>
                <a:srgbClr val="0092CF"/>
              </a:buClr>
              <a:buFont typeface="Wingdings 2" pitchFamily="18" charset="2"/>
              <a:buChar char="¢"/>
            </a:pPr>
            <a:r>
              <a:rPr lang="nl-NL" sz="1600" b="1" dirty="0" smtClean="0">
                <a:latin typeface="Verdana" pitchFamily="34" charset="0"/>
                <a:ea typeface="Geneva" pitchFamily="125" charset="-128"/>
              </a:rPr>
              <a:t>Reisafstand</a:t>
            </a:r>
          </a:p>
          <a:p>
            <a:pPr marL="355600" indent="-355600" eaLnBrk="0" hangingPunct="0">
              <a:lnSpc>
                <a:spcPct val="90000"/>
              </a:lnSpc>
              <a:spcBef>
                <a:spcPct val="20000"/>
              </a:spcBef>
              <a:buClr>
                <a:srgbClr val="0092CF"/>
              </a:buClr>
              <a:buFont typeface="Wingdings 2" pitchFamily="18" charset="2"/>
              <a:buChar char="¢"/>
            </a:pPr>
            <a:r>
              <a:rPr lang="nl-NL" sz="1600" b="1" dirty="0" smtClean="0">
                <a:latin typeface="Verdana" pitchFamily="34" charset="0"/>
                <a:ea typeface="Geneva" pitchFamily="125" charset="-128"/>
              </a:rPr>
              <a:t>Persoonlijke presentatie</a:t>
            </a:r>
          </a:p>
          <a:p>
            <a:pPr marL="355600" indent="-355600" eaLnBrk="0" hangingPunct="0">
              <a:lnSpc>
                <a:spcPct val="90000"/>
              </a:lnSpc>
              <a:spcBef>
                <a:spcPct val="20000"/>
              </a:spcBef>
              <a:buClr>
                <a:srgbClr val="0092CF"/>
              </a:buClr>
              <a:buFont typeface="Wingdings 2" pitchFamily="18" charset="2"/>
              <a:buChar char="¢"/>
            </a:pPr>
            <a:r>
              <a:rPr lang="nl-NL" sz="1600" b="1" dirty="0" smtClean="0">
                <a:latin typeface="Verdana" pitchFamily="34" charset="0"/>
                <a:ea typeface="Geneva" pitchFamily="125" charset="-128"/>
              </a:rPr>
              <a:t>Uren per week</a:t>
            </a:r>
          </a:p>
          <a:p>
            <a:pPr marL="355600" indent="-355600" eaLnBrk="0" hangingPunct="0">
              <a:lnSpc>
                <a:spcPct val="90000"/>
              </a:lnSpc>
              <a:spcBef>
                <a:spcPct val="20000"/>
              </a:spcBef>
              <a:buClr>
                <a:srgbClr val="0092CF"/>
              </a:buClr>
              <a:buFont typeface="Wingdings 2" pitchFamily="18" charset="2"/>
              <a:buChar char="¢"/>
            </a:pPr>
            <a:r>
              <a:rPr lang="nl-NL" sz="1600" b="1" dirty="0" smtClean="0">
                <a:latin typeface="Verdana" pitchFamily="34" charset="0"/>
                <a:ea typeface="Geneva" pitchFamily="125" charset="-128"/>
              </a:rPr>
              <a:t>Indicatie ‘wisselende werklocatie’</a:t>
            </a:r>
            <a:endParaRPr lang="nl-NL" sz="1600" dirty="0" smtClean="0">
              <a:latin typeface="Verdana" pitchFamily="34" charset="0"/>
              <a:ea typeface="Geneva" pitchFamily="125" charset="-128"/>
            </a:endParaRPr>
          </a:p>
          <a:p>
            <a:pPr marL="355600" indent="-355600" eaLnBrk="0" hangingPunct="0">
              <a:lnSpc>
                <a:spcPct val="90000"/>
              </a:lnSpc>
              <a:spcBef>
                <a:spcPct val="20000"/>
              </a:spcBef>
              <a:buClr>
                <a:srgbClr val="0092CF"/>
              </a:buClr>
              <a:buFont typeface="Wingdings 2" pitchFamily="18" charset="2"/>
              <a:buChar char="¢"/>
            </a:pPr>
            <a:r>
              <a:rPr lang="nl-NL" sz="1600" b="1" dirty="0" smtClean="0">
                <a:latin typeface="Verdana" pitchFamily="34" charset="0"/>
                <a:ea typeface="Geneva" pitchFamily="125" charset="-128"/>
              </a:rPr>
              <a:t>Opleiding(en), certificaten, diploma’s</a:t>
            </a:r>
          </a:p>
          <a:p>
            <a:pPr marL="355600" indent="-355600" eaLnBrk="0" hangingPunct="0">
              <a:lnSpc>
                <a:spcPct val="90000"/>
              </a:lnSpc>
              <a:spcBef>
                <a:spcPct val="20000"/>
              </a:spcBef>
              <a:buClr>
                <a:srgbClr val="0092CF"/>
              </a:buClr>
              <a:buFont typeface="Wingdings 2" pitchFamily="18" charset="2"/>
              <a:buChar char="¢"/>
            </a:pPr>
            <a:r>
              <a:rPr lang="nl-NL" sz="1600" b="1" dirty="0" smtClean="0">
                <a:latin typeface="Verdana" pitchFamily="34" charset="0"/>
                <a:ea typeface="Geneva" pitchFamily="125" charset="-128"/>
              </a:rPr>
              <a:t>Bemiddelingsberoep (x3)</a:t>
            </a:r>
            <a:endParaRPr lang="nl-NL" sz="1600" b="1" dirty="0">
              <a:latin typeface="Verdana" pitchFamily="34" charset="0"/>
              <a:ea typeface="Geneva" pitchFamily="125"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NL" smtClean="0"/>
              <a:t>Voorlichtingsbijeenkomst Dienstverlening UWV WERKbedrijf en Gemeente Participatiewet/IOAW</a:t>
            </a:r>
            <a:endParaRPr lang="nl-NL" dirty="0"/>
          </a:p>
        </p:txBody>
      </p:sp>
      <p:sp>
        <p:nvSpPr>
          <p:cNvPr id="4" name="Rechthoek 3"/>
          <p:cNvSpPr/>
          <p:nvPr/>
        </p:nvSpPr>
        <p:spPr>
          <a:xfrm>
            <a:off x="2267744" y="2492896"/>
            <a:ext cx="4752528" cy="923330"/>
          </a:xfrm>
          <a:prstGeom prst="rect">
            <a:avLst/>
          </a:prstGeom>
        </p:spPr>
        <p:txBody>
          <a:bodyPr wrap="square">
            <a:spAutoFit/>
          </a:bodyPr>
          <a:lstStyle/>
          <a:p>
            <a:pPr algn="ctr"/>
            <a:r>
              <a:rPr lang="en-US" b="1" dirty="0">
                <a:cs typeface="Arial" pitchFamily="34" charset="0"/>
              </a:rPr>
              <a:t>HET EIGEN </a:t>
            </a:r>
            <a:r>
              <a:rPr lang="en-US" b="1" dirty="0" smtClean="0">
                <a:cs typeface="Arial" pitchFamily="34" charset="0"/>
              </a:rPr>
              <a:t>CV</a:t>
            </a:r>
          </a:p>
          <a:p>
            <a:pPr algn="ctr"/>
            <a:endParaRPr lang="en-US" b="1" dirty="0">
              <a:cs typeface="Arial" pitchFamily="34" charset="0"/>
            </a:endParaRPr>
          </a:p>
          <a:p>
            <a:pPr algn="ctr"/>
            <a:r>
              <a:rPr lang="en-US" b="1" dirty="0" smtClean="0">
                <a:cs typeface="Arial" pitchFamily="34" charset="0"/>
              </a:rPr>
              <a:t>Pak </a:t>
            </a:r>
            <a:r>
              <a:rPr lang="en-US" b="1" dirty="0" err="1" smtClean="0">
                <a:cs typeface="Arial" pitchFamily="34" charset="0"/>
              </a:rPr>
              <a:t>uw</a:t>
            </a:r>
            <a:r>
              <a:rPr lang="en-US" b="1" dirty="0" smtClean="0">
                <a:cs typeface="Arial" pitchFamily="34" charset="0"/>
              </a:rPr>
              <a:t> CV en </a:t>
            </a:r>
            <a:r>
              <a:rPr lang="en-US" b="1" dirty="0" err="1" smtClean="0">
                <a:cs typeface="Arial" pitchFamily="34" charset="0"/>
              </a:rPr>
              <a:t>vergelijk</a:t>
            </a:r>
            <a:endParaRPr lang="nl-NL" b="1" dirty="0"/>
          </a:p>
        </p:txBody>
      </p:sp>
    </p:spTree>
    <p:extLst>
      <p:ext uri="{BB962C8B-B14F-4D97-AF65-F5344CB8AC3E}">
        <p14:creationId xmlns:p14="http://schemas.microsoft.com/office/powerpoint/2010/main" val="3555071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n-US" sz="1700" dirty="0" smtClean="0">
                <a:latin typeface="Arial" pitchFamily="34" charset="0"/>
                <a:cs typeface="Arial" pitchFamily="34" charset="0"/>
              </a:rPr>
              <a:t>HET EIGEN CV</a:t>
            </a:r>
            <a:endParaRPr lang="nl-NL" sz="1700" dirty="0" smtClean="0">
              <a:latin typeface="Arial" pitchFamily="34" charset="0"/>
              <a:cs typeface="Arial" pitchFamily="34" charset="0"/>
            </a:endParaRPr>
          </a:p>
        </p:txBody>
      </p:sp>
      <p:sp>
        <p:nvSpPr>
          <p:cNvPr id="52227" name="Rectangle 3"/>
          <p:cNvSpPr>
            <a:spLocks noGrp="1" noChangeArrowheads="1"/>
          </p:cNvSpPr>
          <p:nvPr>
            <p:ph idx="1"/>
          </p:nvPr>
        </p:nvSpPr>
        <p:spPr>
          <a:xfrm>
            <a:off x="384175" y="1556792"/>
            <a:ext cx="8451850" cy="4458246"/>
          </a:xfrm>
        </p:spPr>
        <p:txBody>
          <a:bodyPr/>
          <a:lstStyle/>
          <a:p>
            <a:pPr eaLnBrk="1" hangingPunct="1"/>
            <a:r>
              <a:rPr lang="nl-NL" sz="1700" dirty="0" smtClean="0">
                <a:solidFill>
                  <a:schemeClr val="tx1"/>
                </a:solidFill>
                <a:latin typeface="Arial" pitchFamily="34" charset="0"/>
                <a:cs typeface="Arial" pitchFamily="34" charset="0"/>
              </a:rPr>
              <a:t>Steekwoorden, trefwoorden matchen met vacature</a:t>
            </a:r>
          </a:p>
          <a:p>
            <a:pPr eaLnBrk="1" hangingPunct="1">
              <a:buFont typeface="Wingdings 2" pitchFamily="18" charset="2"/>
              <a:buNone/>
            </a:pPr>
            <a:endParaRPr lang="nl-NL" sz="1700" dirty="0" smtClean="0">
              <a:solidFill>
                <a:schemeClr val="tx1"/>
              </a:solidFill>
              <a:latin typeface="Arial" pitchFamily="34" charset="0"/>
              <a:cs typeface="Arial" pitchFamily="34" charset="0"/>
            </a:endParaRPr>
          </a:p>
          <a:p>
            <a:pPr eaLnBrk="1" hangingPunct="1"/>
            <a:r>
              <a:rPr lang="nl-NL" sz="1700" dirty="0" smtClean="0">
                <a:solidFill>
                  <a:schemeClr val="tx1"/>
                </a:solidFill>
                <a:latin typeface="Arial" pitchFamily="34" charset="0"/>
                <a:cs typeface="Arial" pitchFamily="34" charset="0"/>
              </a:rPr>
              <a:t>Wat </a:t>
            </a:r>
            <a:r>
              <a:rPr lang="nl-NL" sz="1700" u="sng" dirty="0" smtClean="0">
                <a:solidFill>
                  <a:schemeClr val="tx1"/>
                </a:solidFill>
                <a:latin typeface="Arial" pitchFamily="34" charset="0"/>
                <a:cs typeface="Arial" pitchFamily="34" charset="0"/>
              </a:rPr>
              <a:t>kunt</a:t>
            </a:r>
            <a:r>
              <a:rPr lang="nl-NL" sz="1700" dirty="0" smtClean="0">
                <a:solidFill>
                  <a:schemeClr val="tx1"/>
                </a:solidFill>
                <a:latin typeface="Arial" pitchFamily="34" charset="0"/>
                <a:cs typeface="Arial" pitchFamily="34" charset="0"/>
              </a:rPr>
              <a:t> u? Dagelijkse uitvoering van uw werk (dus niet alleen over uw karakter of manier van werken)</a:t>
            </a:r>
          </a:p>
          <a:p>
            <a:pPr eaLnBrk="1" hangingPunct="1">
              <a:buFont typeface="Wingdings 2" pitchFamily="18" charset="2"/>
              <a:buNone/>
            </a:pPr>
            <a:endParaRPr lang="nl-NL" sz="1700" dirty="0" smtClean="0">
              <a:solidFill>
                <a:schemeClr val="tx1"/>
              </a:solidFill>
              <a:latin typeface="Arial" pitchFamily="34" charset="0"/>
              <a:cs typeface="Arial" pitchFamily="34" charset="0"/>
            </a:endParaRPr>
          </a:p>
          <a:p>
            <a:pPr eaLnBrk="1" hangingPunct="1"/>
            <a:r>
              <a:rPr lang="nl-NL" sz="1700" dirty="0" smtClean="0">
                <a:solidFill>
                  <a:schemeClr val="tx1"/>
                </a:solidFill>
                <a:latin typeface="Arial" pitchFamily="34" charset="0"/>
                <a:cs typeface="Arial" pitchFamily="34" charset="0"/>
              </a:rPr>
              <a:t>Duidelijk profiel met kunnen, en taken onder banen goed beschrijven met werkwoorden</a:t>
            </a:r>
          </a:p>
          <a:p>
            <a:pPr marL="0" indent="0" eaLnBrk="1" hangingPunct="1">
              <a:buNone/>
            </a:pPr>
            <a:endParaRPr lang="nl-NL" sz="1700" dirty="0" smtClean="0">
              <a:solidFill>
                <a:schemeClr val="tx1"/>
              </a:solidFill>
              <a:latin typeface="Arial" pitchFamily="34" charset="0"/>
              <a:cs typeface="Arial" pitchFamily="34" charset="0"/>
            </a:endParaRPr>
          </a:p>
          <a:p>
            <a:pPr eaLnBrk="1" hangingPunct="1"/>
            <a:r>
              <a:rPr lang="nl-NL" sz="1700" dirty="0" smtClean="0">
                <a:solidFill>
                  <a:schemeClr val="tx1"/>
                </a:solidFill>
                <a:latin typeface="Arial" pitchFamily="34" charset="0"/>
                <a:cs typeface="Arial" pitchFamily="34" charset="0"/>
              </a:rPr>
              <a:t>Referenties</a:t>
            </a:r>
          </a:p>
          <a:p>
            <a:pPr eaLnBrk="1" hangingPunct="1"/>
            <a:endParaRPr lang="nl-NL" sz="1700" dirty="0">
              <a:solidFill>
                <a:schemeClr val="tx1"/>
              </a:solidFill>
              <a:latin typeface="Arial" pitchFamily="34" charset="0"/>
              <a:cs typeface="Arial" pitchFamily="34" charset="0"/>
            </a:endParaRPr>
          </a:p>
          <a:p>
            <a:pPr eaLnBrk="1" hangingPunct="1"/>
            <a:r>
              <a:rPr lang="nl-NL" sz="1700" dirty="0" smtClean="0">
                <a:solidFill>
                  <a:schemeClr val="tx1"/>
                </a:solidFill>
                <a:latin typeface="Arial" pitchFamily="34" charset="0"/>
                <a:cs typeface="Arial" pitchFamily="34" charset="0"/>
              </a:rPr>
              <a:t>Pas uw CV altijd aan op iedere vacature!</a:t>
            </a:r>
          </a:p>
          <a:p>
            <a:pPr eaLnBrk="1" hangingPunct="1"/>
            <a:endParaRPr lang="nl-NL" sz="1700" dirty="0">
              <a:solidFill>
                <a:schemeClr val="tx1"/>
              </a:solidFill>
              <a:latin typeface="Arial" pitchFamily="34" charset="0"/>
              <a:cs typeface="Arial" pitchFamily="34" charset="0"/>
            </a:endParaRPr>
          </a:p>
          <a:p>
            <a:pPr eaLnBrk="1" hangingPunct="1"/>
            <a:r>
              <a:rPr lang="nl-NL" sz="1700" dirty="0">
                <a:solidFill>
                  <a:schemeClr val="tx1"/>
                </a:solidFill>
                <a:latin typeface="Arial" pitchFamily="34" charset="0"/>
                <a:ea typeface="Verdana" pitchFamily="34" charset="0"/>
                <a:cs typeface="Arial" pitchFamily="34" charset="0"/>
              </a:rPr>
              <a:t>Staat uw EIGEN </a:t>
            </a:r>
            <a:r>
              <a:rPr lang="nl-NL" sz="1700" dirty="0" smtClean="0">
                <a:solidFill>
                  <a:schemeClr val="tx1"/>
                </a:solidFill>
                <a:latin typeface="Arial" pitchFamily="34" charset="0"/>
                <a:ea typeface="Verdana" pitchFamily="34" charset="0"/>
                <a:cs typeface="Arial" pitchFamily="34" charset="0"/>
              </a:rPr>
              <a:t>CV </a:t>
            </a:r>
            <a:r>
              <a:rPr lang="nl-NL" sz="1700" dirty="0">
                <a:solidFill>
                  <a:schemeClr val="tx1"/>
                </a:solidFill>
                <a:latin typeface="Arial" pitchFamily="34" charset="0"/>
                <a:ea typeface="Verdana" pitchFamily="34" charset="0"/>
                <a:cs typeface="Arial" pitchFamily="34" charset="0"/>
              </a:rPr>
              <a:t>op werk.nl en GEDEELD met adviseur? -&gt; wordt meegenomen naar </a:t>
            </a:r>
            <a:r>
              <a:rPr lang="nl-NL" sz="1700" dirty="0" smtClean="0">
                <a:solidFill>
                  <a:schemeClr val="tx1"/>
                </a:solidFill>
                <a:latin typeface="Arial" pitchFamily="34" charset="0"/>
                <a:ea typeface="Verdana" pitchFamily="34" charset="0"/>
                <a:cs typeface="Arial" pitchFamily="34" charset="0"/>
              </a:rPr>
              <a:t>bedrijven </a:t>
            </a:r>
            <a:r>
              <a:rPr lang="nl-NL" sz="1700" dirty="0">
                <a:solidFill>
                  <a:schemeClr val="tx1"/>
                </a:solidFill>
                <a:latin typeface="Arial" pitchFamily="34" charset="0"/>
                <a:ea typeface="Verdana" pitchFamily="34" charset="0"/>
                <a:cs typeface="Arial" pitchFamily="34" charset="0"/>
              </a:rPr>
              <a:t>door </a:t>
            </a:r>
            <a:r>
              <a:rPr lang="nl-NL" sz="1700" dirty="0" smtClean="0">
                <a:solidFill>
                  <a:schemeClr val="tx1"/>
                </a:solidFill>
                <a:latin typeface="Arial" pitchFamily="34" charset="0"/>
                <a:ea typeface="Verdana" pitchFamily="34" charset="0"/>
                <a:cs typeface="Arial" pitchFamily="34" charset="0"/>
              </a:rPr>
              <a:t>adviseurs werkgeversserviceteam </a:t>
            </a:r>
            <a:r>
              <a:rPr lang="nl-NL" sz="1700" dirty="0">
                <a:solidFill>
                  <a:schemeClr val="tx1"/>
                </a:solidFill>
                <a:latin typeface="Arial" pitchFamily="34" charset="0"/>
                <a:ea typeface="Verdana" pitchFamily="34" charset="0"/>
                <a:cs typeface="Arial" pitchFamily="34" charset="0"/>
              </a:rPr>
              <a:t>UWV</a:t>
            </a:r>
          </a:p>
          <a:p>
            <a:pPr eaLnBrk="1" hangingPunct="1"/>
            <a:endParaRPr lang="nl-NL" sz="1700" dirty="0" smtClean="0">
              <a:solidFill>
                <a:schemeClr val="tx1"/>
              </a:solidFill>
              <a:latin typeface="Arial" pitchFamily="34" charset="0"/>
              <a:cs typeface="Arial" pitchFamily="34" charset="0"/>
            </a:endParaRPr>
          </a:p>
          <a:p>
            <a:pPr eaLnBrk="1" hangingPunct="1">
              <a:buFont typeface="Wingdings 2" pitchFamily="18" charset="2"/>
              <a:buNone/>
            </a:pPr>
            <a:endParaRPr lang="nl-NL" sz="1700" dirty="0" smtClean="0">
              <a:latin typeface="Arial" pitchFamily="34" charset="0"/>
              <a:cs typeface="Arial" pitchFamily="34" charset="0"/>
            </a:endParaRPr>
          </a:p>
        </p:txBody>
      </p:sp>
      <p:sp>
        <p:nvSpPr>
          <p:cNvPr id="2" name="Tijdelijke aanduiding voor voettekst 1"/>
          <p:cNvSpPr>
            <a:spLocks noGrp="1"/>
          </p:cNvSpPr>
          <p:nvPr>
            <p:ph type="ftr" sz="quarter" idx="11"/>
          </p:nvPr>
        </p:nvSpPr>
        <p:spPr/>
        <p:txBody>
          <a:bodyPr/>
          <a:lstStyle/>
          <a:p>
            <a:pPr>
              <a:defRPr/>
            </a:pPr>
            <a:r>
              <a:rPr lang="nl-NL" smtClean="0"/>
              <a:t>Voorlichtingsbijeenkomst Dienstverlening UWV WERKbedrijf en Gemeente Participatiewet/IOAW</a:t>
            </a:r>
            <a:endParaRPr lang="nl-NL" dirty="0"/>
          </a:p>
        </p:txBody>
      </p:sp>
    </p:spTree>
    <p:extLst>
      <p:ext uri="{BB962C8B-B14F-4D97-AF65-F5344CB8AC3E}">
        <p14:creationId xmlns:p14="http://schemas.microsoft.com/office/powerpoint/2010/main" val="1002358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nl-NL" sz="1700" dirty="0">
                <a:latin typeface="Arial" pitchFamily="34" charset="0"/>
                <a:cs typeface="Arial" pitchFamily="34" charset="0"/>
              </a:rPr>
              <a:t>CV </a:t>
            </a:r>
            <a:r>
              <a:rPr lang="nl-NL" sz="1700" dirty="0" smtClean="0">
                <a:latin typeface="Arial" pitchFamily="34" charset="0"/>
                <a:cs typeface="Arial" pitchFamily="34" charset="0"/>
              </a:rPr>
              <a:t>websites &amp; templates</a:t>
            </a:r>
            <a:endParaRPr lang="nl-NL" sz="1700" dirty="0">
              <a:latin typeface="Arial" pitchFamily="34" charset="0"/>
              <a:cs typeface="Arial" pitchFamily="34" charset="0"/>
            </a:endParaRPr>
          </a:p>
        </p:txBody>
      </p:sp>
      <p:sp>
        <p:nvSpPr>
          <p:cNvPr id="78851" name="Rectangle 3"/>
          <p:cNvSpPr>
            <a:spLocks noGrp="1" noChangeArrowheads="1"/>
          </p:cNvSpPr>
          <p:nvPr>
            <p:ph idx="1"/>
          </p:nvPr>
        </p:nvSpPr>
        <p:spPr>
          <a:xfrm>
            <a:off x="384175" y="1340768"/>
            <a:ext cx="8451850" cy="4746278"/>
          </a:xfrm>
        </p:spPr>
        <p:txBody>
          <a:bodyPr/>
          <a:lstStyle/>
          <a:p>
            <a:r>
              <a:rPr lang="nl-NL" sz="1700" dirty="0" smtClean="0">
                <a:solidFill>
                  <a:schemeClr val="tx1"/>
                </a:solidFill>
                <a:latin typeface="Arial" pitchFamily="34" charset="0"/>
                <a:cs typeface="Arial" pitchFamily="34" charset="0"/>
                <a:hlinkClick r:id="rId3"/>
              </a:rPr>
              <a:t>http://sollicitatielab.nl/Het-cv-van-de-maand/</a:t>
            </a:r>
            <a:endParaRPr lang="nl-NL" sz="1700" dirty="0" smtClean="0">
              <a:solidFill>
                <a:schemeClr val="tx1"/>
              </a:solidFill>
              <a:latin typeface="Arial" pitchFamily="34" charset="0"/>
              <a:cs typeface="Arial" pitchFamily="34" charset="0"/>
            </a:endParaRPr>
          </a:p>
          <a:p>
            <a:r>
              <a:rPr lang="nl-NL" sz="1700" dirty="0" smtClean="0">
                <a:solidFill>
                  <a:schemeClr val="tx1"/>
                </a:solidFill>
                <a:latin typeface="Arial" pitchFamily="34" charset="0"/>
                <a:cs typeface="Arial" pitchFamily="34" charset="0"/>
              </a:rPr>
              <a:t>www.expeditiework.nl</a:t>
            </a:r>
          </a:p>
          <a:p>
            <a:r>
              <a:rPr lang="nl-NL" sz="1700" dirty="0" smtClean="0">
                <a:solidFill>
                  <a:schemeClr val="tx1"/>
                </a:solidFill>
                <a:latin typeface="Arial" pitchFamily="34" charset="0"/>
                <a:cs typeface="Arial" pitchFamily="34" charset="0"/>
              </a:rPr>
              <a:t>www.sollicitatiedokter.nl</a:t>
            </a:r>
          </a:p>
          <a:p>
            <a:r>
              <a:rPr lang="nl-NL" sz="1700" dirty="0" smtClean="0">
                <a:solidFill>
                  <a:schemeClr val="tx1"/>
                </a:solidFill>
                <a:latin typeface="Arial" pitchFamily="34" charset="0"/>
                <a:cs typeface="Arial" pitchFamily="34" charset="0"/>
                <a:hlinkClick r:id="rId4"/>
              </a:rPr>
              <a:t>www.lifebrander.nl</a:t>
            </a:r>
            <a:endParaRPr lang="nl-NL" sz="1700" dirty="0" smtClean="0">
              <a:solidFill>
                <a:schemeClr val="tx1"/>
              </a:solidFill>
              <a:latin typeface="Arial" pitchFamily="34" charset="0"/>
              <a:cs typeface="Arial" pitchFamily="34" charset="0"/>
            </a:endParaRPr>
          </a:p>
          <a:p>
            <a:r>
              <a:rPr lang="nl-NL" sz="1700" dirty="0" smtClean="0">
                <a:solidFill>
                  <a:schemeClr val="tx1"/>
                </a:solidFill>
                <a:latin typeface="Arial" pitchFamily="34" charset="0"/>
                <a:cs typeface="Arial" pitchFamily="34" charset="0"/>
                <a:hlinkClick r:id="rId5"/>
              </a:rPr>
              <a:t>www.carrieretijger.nl</a:t>
            </a:r>
            <a:endParaRPr lang="nl-NL" sz="1700" dirty="0" smtClean="0">
              <a:solidFill>
                <a:schemeClr val="tx1"/>
              </a:solidFill>
              <a:latin typeface="Arial" pitchFamily="34" charset="0"/>
              <a:cs typeface="Arial" pitchFamily="34" charset="0"/>
            </a:endParaRPr>
          </a:p>
          <a:p>
            <a:r>
              <a:rPr lang="nl-NL" sz="1700" dirty="0" smtClean="0">
                <a:solidFill>
                  <a:schemeClr val="tx1"/>
                </a:solidFill>
                <a:latin typeface="Arial" pitchFamily="34" charset="0"/>
                <a:cs typeface="Arial" pitchFamily="34" charset="0"/>
              </a:rPr>
              <a:t>Of Google ‘CV 2018’</a:t>
            </a:r>
          </a:p>
          <a:p>
            <a:endParaRPr lang="nl-NL" sz="1700" dirty="0">
              <a:solidFill>
                <a:schemeClr val="tx1"/>
              </a:solidFill>
              <a:latin typeface="Arial" pitchFamily="34" charset="0"/>
              <a:cs typeface="Arial" pitchFamily="34" charset="0"/>
            </a:endParaRPr>
          </a:p>
          <a:p>
            <a:r>
              <a:rPr lang="nl-NL" sz="1700" dirty="0" smtClean="0">
                <a:solidFill>
                  <a:schemeClr val="tx1"/>
                </a:solidFill>
                <a:latin typeface="Arial" pitchFamily="34" charset="0"/>
                <a:cs typeface="Arial" pitchFamily="34" charset="0"/>
                <a:hlinkClick r:id="rId6"/>
              </a:rPr>
              <a:t>www.canva.com</a:t>
            </a:r>
            <a:r>
              <a:rPr lang="nl-NL" sz="1700" dirty="0" smtClean="0">
                <a:solidFill>
                  <a:schemeClr val="tx1"/>
                </a:solidFill>
                <a:latin typeface="Arial" pitchFamily="34" charset="0"/>
                <a:cs typeface="Arial" pitchFamily="34" charset="0"/>
              </a:rPr>
              <a:t> (gratis en betaalde templates online aanpassen)</a:t>
            </a:r>
          </a:p>
          <a:p>
            <a:r>
              <a:rPr lang="nl-NL" sz="1700" dirty="0" smtClean="0">
                <a:solidFill>
                  <a:schemeClr val="tx1"/>
                </a:solidFill>
                <a:latin typeface="Arial" pitchFamily="34" charset="0"/>
                <a:cs typeface="Arial" pitchFamily="34" charset="0"/>
                <a:hlinkClick r:id="rId7"/>
              </a:rPr>
              <a:t>www.freecvtemplate.org</a:t>
            </a:r>
            <a:r>
              <a:rPr lang="nl-NL" sz="1700" dirty="0" smtClean="0">
                <a:solidFill>
                  <a:schemeClr val="tx1"/>
                </a:solidFill>
                <a:latin typeface="Arial" pitchFamily="34" charset="0"/>
                <a:cs typeface="Arial" pitchFamily="34" charset="0"/>
              </a:rPr>
              <a:t> (gratis en betaalde templates downloaden)</a:t>
            </a:r>
          </a:p>
          <a:p>
            <a:r>
              <a:rPr lang="nl-NL" sz="1700" dirty="0" smtClean="0">
                <a:solidFill>
                  <a:schemeClr val="tx1"/>
                </a:solidFill>
                <a:latin typeface="Arial" pitchFamily="34" charset="0"/>
                <a:cs typeface="Arial" pitchFamily="34" charset="0"/>
                <a:hlinkClick r:id="rId8"/>
              </a:rPr>
              <a:t>www.vizualize.me</a:t>
            </a:r>
            <a:r>
              <a:rPr lang="nl-NL" sz="1700" dirty="0" smtClean="0">
                <a:solidFill>
                  <a:schemeClr val="tx1"/>
                </a:solidFill>
                <a:latin typeface="Arial" pitchFamily="34" charset="0"/>
                <a:cs typeface="Arial" pitchFamily="34" charset="0"/>
              </a:rPr>
              <a:t> (LinkedIn profiel omzetten naar grafieken)</a:t>
            </a:r>
          </a:p>
          <a:p>
            <a:r>
              <a:rPr lang="nl-NL" sz="1700" dirty="0" smtClean="0">
                <a:solidFill>
                  <a:schemeClr val="tx1"/>
                </a:solidFill>
                <a:latin typeface="Arial" pitchFamily="34" charset="0"/>
                <a:cs typeface="Arial" pitchFamily="34" charset="0"/>
                <a:hlinkClick r:id="rId9"/>
              </a:rPr>
              <a:t>www.venngage.com</a:t>
            </a:r>
            <a:r>
              <a:rPr lang="nl-NL" sz="1700" dirty="0" smtClean="0">
                <a:solidFill>
                  <a:schemeClr val="tx1"/>
                </a:solidFill>
                <a:latin typeface="Arial" pitchFamily="34" charset="0"/>
                <a:cs typeface="Arial" pitchFamily="34" charset="0"/>
              </a:rPr>
              <a:t> (gratis </a:t>
            </a:r>
            <a:r>
              <a:rPr lang="nl-NL" sz="1700" dirty="0" err="1" smtClean="0">
                <a:solidFill>
                  <a:schemeClr val="tx1"/>
                </a:solidFill>
                <a:latin typeface="Arial" pitchFamily="34" charset="0"/>
                <a:cs typeface="Arial" pitchFamily="34" charset="0"/>
              </a:rPr>
              <a:t>infographic</a:t>
            </a:r>
            <a:r>
              <a:rPr lang="nl-NL" sz="1700" dirty="0" smtClean="0">
                <a:solidFill>
                  <a:schemeClr val="tx1"/>
                </a:solidFill>
                <a:latin typeface="Arial" pitchFamily="34" charset="0"/>
                <a:cs typeface="Arial" pitchFamily="34" charset="0"/>
              </a:rPr>
              <a:t> maker als je een grafiek op je CV wilt)</a:t>
            </a:r>
          </a:p>
          <a:p>
            <a:r>
              <a:rPr lang="nl-NL" sz="1700" dirty="0" smtClean="0">
                <a:solidFill>
                  <a:schemeClr val="tx1"/>
                </a:solidFill>
                <a:latin typeface="Arial" pitchFamily="34" charset="0"/>
                <a:cs typeface="Arial" pitchFamily="34" charset="0"/>
                <a:hlinkClick r:id="rId10"/>
              </a:rPr>
              <a:t>www.pixlr.com</a:t>
            </a:r>
            <a:r>
              <a:rPr lang="nl-NL" sz="1700" dirty="0" smtClean="0">
                <a:solidFill>
                  <a:schemeClr val="tx1"/>
                </a:solidFill>
                <a:latin typeface="Arial" pitchFamily="34" charset="0"/>
                <a:cs typeface="Arial" pitchFamily="34" charset="0"/>
              </a:rPr>
              <a:t> (gratis online ‘</a:t>
            </a:r>
            <a:r>
              <a:rPr lang="nl-NL" sz="1700" dirty="0" err="1" smtClean="0">
                <a:solidFill>
                  <a:schemeClr val="tx1"/>
                </a:solidFill>
                <a:latin typeface="Arial" pitchFamily="34" charset="0"/>
                <a:cs typeface="Arial" pitchFamily="34" charset="0"/>
              </a:rPr>
              <a:t>photoshop</a:t>
            </a:r>
            <a:r>
              <a:rPr lang="nl-NL" sz="1700" dirty="0" smtClean="0">
                <a:solidFill>
                  <a:schemeClr val="tx1"/>
                </a:solidFill>
                <a:latin typeface="Arial" pitchFamily="34" charset="0"/>
                <a:cs typeface="Arial" pitchFamily="34" charset="0"/>
              </a:rPr>
              <a:t>’)</a:t>
            </a:r>
          </a:p>
          <a:p>
            <a:endParaRPr lang="nl-NL" sz="1700" dirty="0">
              <a:solidFill>
                <a:schemeClr val="tx1"/>
              </a:solidFill>
              <a:latin typeface="Arial" pitchFamily="34" charset="0"/>
              <a:cs typeface="Arial" pitchFamily="34" charset="0"/>
            </a:endParaRPr>
          </a:p>
          <a:p>
            <a:endParaRPr lang="nl-NL" sz="1700" dirty="0" smtClean="0">
              <a:solidFill>
                <a:schemeClr val="tx1"/>
              </a:solidFill>
              <a:latin typeface="Arial" pitchFamily="34" charset="0"/>
              <a:cs typeface="Arial" pitchFamily="34" charset="0"/>
            </a:endParaRPr>
          </a:p>
          <a:p>
            <a:pPr marL="0" indent="0">
              <a:buNone/>
            </a:pPr>
            <a:endParaRPr lang="nl-NL" sz="1700" dirty="0">
              <a:solidFill>
                <a:schemeClr val="tx1"/>
              </a:solidFill>
              <a:latin typeface="Arial" pitchFamily="34" charset="0"/>
              <a:cs typeface="Arial" pitchFamily="34" charset="0"/>
            </a:endParaRPr>
          </a:p>
          <a:p>
            <a:endParaRPr lang="nl-NL" sz="1700" dirty="0">
              <a:solidFill>
                <a:schemeClr val="tx1"/>
              </a:solidFill>
              <a:latin typeface="Arial" pitchFamily="34" charset="0"/>
              <a:cs typeface="Arial" pitchFamily="34" charset="0"/>
            </a:endParaRPr>
          </a:p>
          <a:p>
            <a:pPr marL="0" indent="0">
              <a:buNone/>
            </a:pPr>
            <a:endParaRPr lang="nl-NL" sz="1700" dirty="0">
              <a:latin typeface="Arial" pitchFamily="34" charset="0"/>
              <a:cs typeface="Arial" pitchFamily="34" charset="0"/>
            </a:endParaRPr>
          </a:p>
          <a:p>
            <a:pPr marL="0" indent="0">
              <a:buNone/>
            </a:pPr>
            <a:endParaRPr lang="nl-NL" sz="1700" dirty="0">
              <a:latin typeface="Arial" pitchFamily="34" charset="0"/>
              <a:cs typeface="Arial" pitchFamily="34" charset="0"/>
            </a:endParaRPr>
          </a:p>
        </p:txBody>
      </p:sp>
      <p:sp>
        <p:nvSpPr>
          <p:cNvPr id="2" name="Tijdelijke aanduiding voor voettekst 1"/>
          <p:cNvSpPr>
            <a:spLocks noGrp="1"/>
          </p:cNvSpPr>
          <p:nvPr>
            <p:ph type="ftr" sz="quarter" idx="11"/>
          </p:nvPr>
        </p:nvSpPr>
        <p:spPr/>
        <p:txBody>
          <a:bodyPr/>
          <a:lstStyle/>
          <a:p>
            <a:pPr>
              <a:defRPr/>
            </a:pPr>
            <a:r>
              <a:rPr lang="nl-NL" smtClean="0"/>
              <a:t>Voorlichtingsbijeenkomst Dienstverlening UWV WERKbedrijf en Gemeente Participatiewet/IOAW</a:t>
            </a:r>
            <a:endParaRPr lang="nl-N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z="1700" smtClean="0">
                <a:latin typeface="Arial" pitchFamily="34" charset="0"/>
                <a:cs typeface="Arial" pitchFamily="34" charset="0"/>
              </a:rPr>
              <a:t>Netwerken…</a:t>
            </a:r>
            <a:endParaRPr lang="nl-NL" sz="1700" smtClean="0">
              <a:latin typeface="Arial" pitchFamily="34" charset="0"/>
              <a:cs typeface="Arial" pitchFamily="34" charset="0"/>
            </a:endParaRPr>
          </a:p>
        </p:txBody>
      </p:sp>
      <p:sp>
        <p:nvSpPr>
          <p:cNvPr id="54275" name="Rectangle 3"/>
          <p:cNvSpPr>
            <a:spLocks noGrp="1" noChangeArrowheads="1"/>
          </p:cNvSpPr>
          <p:nvPr>
            <p:ph idx="1"/>
          </p:nvPr>
        </p:nvSpPr>
        <p:spPr>
          <a:xfrm>
            <a:off x="384175" y="1556792"/>
            <a:ext cx="8451850" cy="4458246"/>
          </a:xfrm>
        </p:spPr>
        <p:txBody>
          <a:bodyPr/>
          <a:lstStyle/>
          <a:p>
            <a:pPr marL="0" indent="0">
              <a:buNone/>
            </a:pPr>
            <a:r>
              <a:rPr lang="nl-NL" sz="1700" dirty="0" smtClean="0">
                <a:solidFill>
                  <a:schemeClr val="tx1"/>
                </a:solidFill>
                <a:latin typeface="Arial" pitchFamily="34" charset="0"/>
                <a:cs typeface="Arial" pitchFamily="34" charset="0"/>
              </a:rPr>
              <a:t>70% van alle vacatures zijn niet zichtbaar; hoe vindt u ze?</a:t>
            </a:r>
          </a:p>
          <a:p>
            <a:r>
              <a:rPr lang="nl-NL" sz="1700" dirty="0">
                <a:solidFill>
                  <a:schemeClr val="tx1"/>
                </a:solidFill>
                <a:latin typeface="Arial" pitchFamily="34" charset="0"/>
                <a:cs typeface="Arial" pitchFamily="34" charset="0"/>
              </a:rPr>
              <a:t>U gaat toch langs bij de uitzendbureaus om persoonlijk kennis te maken of een vraag te stellen n.a.v. een vacature</a:t>
            </a:r>
            <a:r>
              <a:rPr lang="nl-NL" sz="1700" dirty="0" smtClean="0">
                <a:solidFill>
                  <a:schemeClr val="tx1"/>
                </a:solidFill>
                <a:latin typeface="Arial" pitchFamily="34" charset="0"/>
                <a:cs typeface="Arial" pitchFamily="34" charset="0"/>
              </a:rPr>
              <a:t>?</a:t>
            </a:r>
          </a:p>
          <a:p>
            <a:endParaRPr lang="nl-NL" sz="1700" b="1" dirty="0" smtClean="0">
              <a:solidFill>
                <a:schemeClr val="tx1"/>
              </a:solidFill>
              <a:latin typeface="Arial" pitchFamily="34" charset="0"/>
              <a:cs typeface="Arial" pitchFamily="34" charset="0"/>
            </a:endParaRPr>
          </a:p>
          <a:p>
            <a:r>
              <a:rPr lang="nl-NL" sz="1700" b="1" dirty="0" smtClean="0">
                <a:solidFill>
                  <a:schemeClr val="tx1"/>
                </a:solidFill>
                <a:latin typeface="Arial" pitchFamily="34" charset="0"/>
                <a:cs typeface="Arial" pitchFamily="34" charset="0"/>
              </a:rPr>
              <a:t>Ga </a:t>
            </a:r>
            <a:r>
              <a:rPr lang="nl-NL" sz="1700" b="1" dirty="0">
                <a:solidFill>
                  <a:schemeClr val="tx1"/>
                </a:solidFill>
                <a:latin typeface="Arial" pitchFamily="34" charset="0"/>
                <a:cs typeface="Arial" pitchFamily="34" charset="0"/>
              </a:rPr>
              <a:t>langs</a:t>
            </a:r>
            <a:r>
              <a:rPr lang="nl-NL" sz="1700" dirty="0">
                <a:solidFill>
                  <a:schemeClr val="tx1"/>
                </a:solidFill>
                <a:latin typeface="Arial" pitchFamily="34" charset="0"/>
                <a:cs typeface="Arial" pitchFamily="34" charset="0"/>
              </a:rPr>
              <a:t> bij </a:t>
            </a:r>
            <a:r>
              <a:rPr lang="nl-NL" sz="1700" dirty="0" smtClean="0">
                <a:solidFill>
                  <a:schemeClr val="tx1"/>
                </a:solidFill>
                <a:latin typeface="Arial" pitchFamily="34" charset="0"/>
                <a:cs typeface="Arial" pitchFamily="34" charset="0"/>
              </a:rPr>
              <a:t>bedrijven </a:t>
            </a:r>
            <a:r>
              <a:rPr lang="nl-NL" sz="1700" dirty="0">
                <a:solidFill>
                  <a:schemeClr val="tx1"/>
                </a:solidFill>
                <a:latin typeface="Arial" pitchFamily="34" charset="0"/>
                <a:cs typeface="Arial" pitchFamily="34" charset="0"/>
              </a:rPr>
              <a:t>met uw CV; verander van tactiek</a:t>
            </a:r>
            <a:r>
              <a:rPr lang="nl-NL" sz="1700" dirty="0" smtClean="0">
                <a:solidFill>
                  <a:schemeClr val="tx1"/>
                </a:solidFill>
                <a:latin typeface="Arial" pitchFamily="34" charset="0"/>
                <a:cs typeface="Arial" pitchFamily="34" charset="0"/>
              </a:rPr>
              <a:t>!</a:t>
            </a:r>
            <a:endParaRPr lang="nl-NL" sz="1700" dirty="0">
              <a:solidFill>
                <a:schemeClr val="tx1"/>
              </a:solidFill>
              <a:latin typeface="Arial" pitchFamily="34" charset="0"/>
              <a:cs typeface="Arial" pitchFamily="34" charset="0"/>
            </a:endParaRPr>
          </a:p>
          <a:p>
            <a:pPr marL="0" indent="0">
              <a:buNone/>
            </a:pPr>
            <a:endParaRPr lang="nl-NL" sz="1700" dirty="0">
              <a:solidFill>
                <a:schemeClr val="tx1"/>
              </a:solidFill>
              <a:latin typeface="Arial" pitchFamily="34" charset="0"/>
              <a:cs typeface="Arial" pitchFamily="34" charset="0"/>
            </a:endParaRPr>
          </a:p>
          <a:p>
            <a:r>
              <a:rPr lang="nl-NL" sz="1700" dirty="0">
                <a:solidFill>
                  <a:schemeClr val="tx1"/>
                </a:solidFill>
                <a:latin typeface="Arial" pitchFamily="34" charset="0"/>
                <a:cs typeface="Arial" pitchFamily="34" charset="0"/>
              </a:rPr>
              <a:t>V</a:t>
            </a:r>
            <a:r>
              <a:rPr lang="nl-NL" sz="1700" dirty="0" smtClean="0">
                <a:solidFill>
                  <a:schemeClr val="tx1"/>
                </a:solidFill>
                <a:latin typeface="Arial" pitchFamily="34" charset="0"/>
                <a:cs typeface="Arial" pitchFamily="34" charset="0"/>
              </a:rPr>
              <a:t>erenigingen, oud collega’s/managers, LinkedIn, Facebook, kennissen, UWV </a:t>
            </a:r>
            <a:r>
              <a:rPr lang="nl-NL" sz="1700" dirty="0" err="1" smtClean="0">
                <a:solidFill>
                  <a:schemeClr val="tx1"/>
                </a:solidFill>
                <a:latin typeface="Arial" pitchFamily="34" charset="0"/>
                <a:cs typeface="Arial" pitchFamily="34" charset="0"/>
              </a:rPr>
              <a:t>matchers</a:t>
            </a:r>
            <a:r>
              <a:rPr lang="nl-NL" sz="1700" dirty="0" smtClean="0">
                <a:solidFill>
                  <a:schemeClr val="tx1"/>
                </a:solidFill>
                <a:latin typeface="Arial" pitchFamily="34" charset="0"/>
                <a:cs typeface="Arial" pitchFamily="34" charset="0"/>
              </a:rPr>
              <a:t>. Ben specifiek en opvolgen met CV, bedank mail/telefoontje</a:t>
            </a:r>
          </a:p>
          <a:p>
            <a:endParaRPr lang="nl-NL" sz="1700" dirty="0" smtClean="0">
              <a:solidFill>
                <a:schemeClr val="tx1"/>
              </a:solidFill>
              <a:latin typeface="Arial" pitchFamily="34" charset="0"/>
              <a:cs typeface="Arial" pitchFamily="34" charset="0"/>
            </a:endParaRPr>
          </a:p>
          <a:p>
            <a:r>
              <a:rPr lang="nl-NL" sz="1700" dirty="0" smtClean="0">
                <a:solidFill>
                  <a:schemeClr val="tx1"/>
                </a:solidFill>
                <a:latin typeface="Arial" pitchFamily="34" charset="0"/>
                <a:cs typeface="Arial" pitchFamily="34" charset="0"/>
              </a:rPr>
              <a:t>Online trainingen in de werkmap: Solliciteren en </a:t>
            </a:r>
            <a:r>
              <a:rPr lang="nl-NL" sz="1700" dirty="0" err="1" smtClean="0">
                <a:solidFill>
                  <a:schemeClr val="tx1"/>
                </a:solidFill>
                <a:latin typeface="Arial" pitchFamily="34" charset="0"/>
                <a:cs typeface="Arial" pitchFamily="34" charset="0"/>
              </a:rPr>
              <a:t>Social</a:t>
            </a:r>
            <a:r>
              <a:rPr lang="nl-NL" sz="1700" dirty="0" smtClean="0">
                <a:solidFill>
                  <a:schemeClr val="tx1"/>
                </a:solidFill>
                <a:latin typeface="Arial" pitchFamily="34" charset="0"/>
                <a:cs typeface="Arial" pitchFamily="34" charset="0"/>
              </a:rPr>
              <a:t> Media</a:t>
            </a:r>
          </a:p>
          <a:p>
            <a:pPr marL="0" indent="0">
              <a:buNone/>
            </a:pPr>
            <a:endParaRPr lang="nl-NL" sz="1700" dirty="0" smtClean="0">
              <a:solidFill>
                <a:schemeClr val="tx1"/>
              </a:solidFill>
              <a:latin typeface="Arial" pitchFamily="34" charset="0"/>
              <a:cs typeface="Arial" pitchFamily="34" charset="0"/>
            </a:endParaRPr>
          </a:p>
          <a:p>
            <a:r>
              <a:rPr lang="nl-NL" sz="1700" dirty="0" err="1" smtClean="0">
                <a:solidFill>
                  <a:schemeClr val="tx1"/>
                </a:solidFill>
                <a:latin typeface="Arial" pitchFamily="34" charset="0"/>
                <a:cs typeface="Arial" pitchFamily="34" charset="0"/>
              </a:rPr>
              <a:t>Webinars</a:t>
            </a:r>
            <a:r>
              <a:rPr lang="nl-NL" sz="1700" dirty="0" smtClean="0">
                <a:solidFill>
                  <a:schemeClr val="tx1"/>
                </a:solidFill>
                <a:latin typeface="Arial" pitchFamily="34" charset="0"/>
                <a:cs typeface="Arial" pitchFamily="34" charset="0"/>
              </a:rPr>
              <a:t> UWV: </a:t>
            </a:r>
            <a:r>
              <a:rPr lang="nl-NL" sz="1700" dirty="0" smtClean="0">
                <a:solidFill>
                  <a:schemeClr val="tx1"/>
                </a:solidFill>
                <a:latin typeface="Arial" pitchFamily="34" charset="0"/>
                <a:cs typeface="Arial" pitchFamily="34" charset="0"/>
                <a:hlinkClick r:id="rId3"/>
              </a:rPr>
              <a:t>www.onlineseminar.nl/uwv/</a:t>
            </a:r>
            <a:endParaRPr lang="nl-NL" sz="1700" dirty="0" smtClean="0">
              <a:solidFill>
                <a:schemeClr val="tx1"/>
              </a:solidFill>
              <a:latin typeface="Arial" pitchFamily="34" charset="0"/>
              <a:cs typeface="Arial" pitchFamily="34" charset="0"/>
            </a:endParaRPr>
          </a:p>
          <a:p>
            <a:pPr marL="0" indent="0">
              <a:buNone/>
            </a:pPr>
            <a:r>
              <a:rPr lang="nl-NL" sz="1700" dirty="0" smtClean="0">
                <a:solidFill>
                  <a:schemeClr val="tx1"/>
                </a:solidFill>
                <a:latin typeface="Arial" pitchFamily="34" charset="0"/>
                <a:cs typeface="Arial" pitchFamily="34" charset="0"/>
              </a:rPr>
              <a:t>Succesvol netwerken met Twitter, Online Profileren, Hoe val ik op met mijn CV, Ontdek het nieuwe solliciteren, Werk vinden met LinkedIn, Waar zit het werk?  </a:t>
            </a:r>
            <a:endParaRPr lang="en-US" sz="1700" dirty="0" smtClean="0">
              <a:solidFill>
                <a:schemeClr val="tx1"/>
              </a:solidFill>
              <a:latin typeface="Arial" pitchFamily="34" charset="0"/>
              <a:cs typeface="Arial" pitchFamily="34" charset="0"/>
            </a:endParaRPr>
          </a:p>
          <a:p>
            <a:endParaRPr lang="nl-NL" sz="1700" dirty="0" smtClean="0">
              <a:latin typeface="Arial" pitchFamily="34" charset="0"/>
              <a:cs typeface="Arial" pitchFamily="34" charset="0"/>
            </a:endParaRPr>
          </a:p>
          <a:p>
            <a:endParaRPr lang="nl-NL" sz="1700" dirty="0" smtClean="0">
              <a:latin typeface="Arial" pitchFamily="34" charset="0"/>
              <a:cs typeface="Arial" pitchFamily="34" charset="0"/>
            </a:endParaRPr>
          </a:p>
          <a:p>
            <a:pPr>
              <a:buFont typeface="Wingdings 2" pitchFamily="18" charset="2"/>
              <a:buNone/>
            </a:pPr>
            <a:endParaRPr lang="nl-NL" sz="1700" dirty="0" smtClean="0">
              <a:latin typeface="Arial" pitchFamily="34" charset="0"/>
              <a:cs typeface="Arial" pitchFamily="34" charset="0"/>
            </a:endParaRPr>
          </a:p>
          <a:p>
            <a:pPr>
              <a:buFontTx/>
              <a:buNone/>
            </a:pPr>
            <a:endParaRPr lang="nl-NL" sz="1700" dirty="0" smtClean="0">
              <a:latin typeface="Arial" pitchFamily="34" charset="0"/>
              <a:cs typeface="Arial" pitchFamily="34" charset="0"/>
            </a:endParaRPr>
          </a:p>
          <a:p>
            <a:pPr>
              <a:buFontTx/>
              <a:buNone/>
            </a:pPr>
            <a:endParaRPr lang="nl-NL" sz="1700" dirty="0" smtClean="0">
              <a:latin typeface="Arial" pitchFamily="34" charset="0"/>
              <a:cs typeface="Arial" pitchFamily="34" charset="0"/>
            </a:endParaRPr>
          </a:p>
          <a:p>
            <a:pPr eaLnBrk="1" hangingPunct="1">
              <a:buFont typeface="Wingdings 2" pitchFamily="18" charset="2"/>
              <a:buNone/>
            </a:pPr>
            <a:endParaRPr lang="nl-NL" sz="1700" dirty="0" smtClean="0">
              <a:latin typeface="Arial" pitchFamily="34" charset="0"/>
              <a:cs typeface="Arial" pitchFamily="34" charset="0"/>
            </a:endParaRPr>
          </a:p>
          <a:p>
            <a:pPr eaLnBrk="1" hangingPunct="1"/>
            <a:endParaRPr lang="nl-NL" sz="1700" dirty="0" smtClean="0">
              <a:latin typeface="Arial" pitchFamily="34" charset="0"/>
              <a:cs typeface="Arial" pitchFamily="34" charset="0"/>
            </a:endParaRPr>
          </a:p>
          <a:p>
            <a:pPr eaLnBrk="1" hangingPunct="1"/>
            <a:endParaRPr lang="nl-NL" sz="1700" i="1" dirty="0" smtClean="0">
              <a:latin typeface="Arial" pitchFamily="34" charset="0"/>
              <a:cs typeface="Arial" pitchFamily="34" charset="0"/>
            </a:endParaRPr>
          </a:p>
          <a:p>
            <a:pPr eaLnBrk="1" hangingPunct="1"/>
            <a:endParaRPr lang="nl-NL" sz="1700" dirty="0" smtClean="0">
              <a:latin typeface="Arial" pitchFamily="34" charset="0"/>
              <a:cs typeface="Arial" pitchFamily="34" charset="0"/>
            </a:endParaRPr>
          </a:p>
          <a:p>
            <a:pPr eaLnBrk="1" hangingPunct="1"/>
            <a:endParaRPr lang="nl-NL" sz="1700" dirty="0" smtClean="0">
              <a:latin typeface="Arial" pitchFamily="34" charset="0"/>
              <a:cs typeface="Arial" pitchFamily="34" charset="0"/>
            </a:endParaRPr>
          </a:p>
          <a:p>
            <a:pPr eaLnBrk="1" hangingPunct="1"/>
            <a:endParaRPr lang="nl-NL" sz="1700" dirty="0" smtClean="0">
              <a:latin typeface="Arial" pitchFamily="34" charset="0"/>
              <a:cs typeface="Arial" pitchFamily="34" charset="0"/>
            </a:endParaRPr>
          </a:p>
        </p:txBody>
      </p:sp>
      <p:sp>
        <p:nvSpPr>
          <p:cNvPr id="2" name="Tijdelijke aanduiding voor voettekst 1"/>
          <p:cNvSpPr>
            <a:spLocks noGrp="1"/>
          </p:cNvSpPr>
          <p:nvPr>
            <p:ph type="ftr" sz="quarter" idx="11"/>
          </p:nvPr>
        </p:nvSpPr>
        <p:spPr>
          <a:xfrm>
            <a:off x="384174" y="6303963"/>
            <a:ext cx="8004249" cy="290512"/>
          </a:xfrm>
        </p:spPr>
        <p:txBody>
          <a:bodyPr/>
          <a:lstStyle/>
          <a:p>
            <a:pPr>
              <a:defRPr/>
            </a:pPr>
            <a:r>
              <a:rPr lang="nl-NL" dirty="0" smtClean="0"/>
              <a:t>Voorlichtingsbijeenkomst Dienstverlening UWV WERKbedrijf en Gemeente Participatiewet/IOAW</a:t>
            </a:r>
            <a:endParaRPr lang="nl-NL"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WXL0003_PPT_SJABLOON_V1">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KS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oldblank</Template>
  <TotalTime>0</TotalTime>
  <Words>2073</Words>
  <Application>Microsoft Office PowerPoint</Application>
  <PresentationFormat>Diavoorstelling (4:3)</PresentationFormat>
  <Paragraphs>359</Paragraphs>
  <Slides>26</Slides>
  <Notes>19</Notes>
  <HiddenSlides>0</HiddenSlides>
  <MMClips>0</MMClips>
  <ScaleCrop>false</ScaleCrop>
  <HeadingPairs>
    <vt:vector size="6" baseType="variant">
      <vt:variant>
        <vt:lpstr>Gebruikte lettertypen</vt:lpstr>
      </vt:variant>
      <vt:variant>
        <vt:i4>8</vt:i4>
      </vt:variant>
      <vt:variant>
        <vt:lpstr>Thema</vt:lpstr>
      </vt:variant>
      <vt:variant>
        <vt:i4>4</vt:i4>
      </vt:variant>
      <vt:variant>
        <vt:lpstr>Diatitels</vt:lpstr>
      </vt:variant>
      <vt:variant>
        <vt:i4>26</vt:i4>
      </vt:variant>
    </vt:vector>
  </HeadingPairs>
  <TitlesOfParts>
    <vt:vector size="38" baseType="lpstr">
      <vt:lpstr>ＭＳ Ｐゴシック</vt:lpstr>
      <vt:lpstr>Arial</vt:lpstr>
      <vt:lpstr>Calibri</vt:lpstr>
      <vt:lpstr>Garamond</vt:lpstr>
      <vt:lpstr>Geneva</vt:lpstr>
      <vt:lpstr>Verdana</vt:lpstr>
      <vt:lpstr>Wingdings</vt:lpstr>
      <vt:lpstr>Wingdings 2</vt:lpstr>
      <vt:lpstr>1_WXL0003_PPT_SJABLOON_V1</vt:lpstr>
      <vt:lpstr>TEKST SLIDE</vt:lpstr>
      <vt:lpstr>Kantoorthema</vt:lpstr>
      <vt:lpstr>1_Kantoorthema</vt:lpstr>
      <vt:lpstr>PowerPoint-presentatie</vt:lpstr>
      <vt:lpstr>Doel van deze bijeenkomst</vt:lpstr>
      <vt:lpstr>Het CV…  </vt:lpstr>
      <vt:lpstr>Het CV op WERK.NL</vt:lpstr>
      <vt:lpstr>Wat vinden werkgevers belangrijk?  </vt:lpstr>
      <vt:lpstr>PowerPoint-presentatie</vt:lpstr>
      <vt:lpstr>HET EIGEN CV</vt:lpstr>
      <vt:lpstr>CV websites &amp; templates</vt:lpstr>
      <vt:lpstr>Netwerken…</vt:lpstr>
      <vt:lpstr>Kansvergroters als u op gesprek bent…</vt:lpstr>
      <vt:lpstr>Nog meer van het UWV…</vt:lpstr>
      <vt:lpstr>Wat verwacht het UWV van u?</vt:lpstr>
      <vt:lpstr>Vragen? </vt:lpstr>
      <vt:lpstr>Wat staat mij te wachten na de WW?</vt:lpstr>
      <vt:lpstr>Inhoud</vt:lpstr>
      <vt:lpstr>Wie heeft recht op een bijstandsuitkering?</vt:lpstr>
      <vt:lpstr>Participatie Budget</vt:lpstr>
      <vt:lpstr>Bedragen Uitkering</vt:lpstr>
      <vt:lpstr>Kosten delen</vt:lpstr>
      <vt:lpstr>Kosten delen</vt:lpstr>
      <vt:lpstr>Hoeveel vermogen mag je hebben?</vt:lpstr>
      <vt:lpstr>Bereken uw recht</vt:lpstr>
      <vt:lpstr>Werk maken van werk zoeken  </vt:lpstr>
      <vt:lpstr>Ondersteuning</vt:lpstr>
      <vt:lpstr>Hoe moet je de uitkering aanvragen? (niet verplicht, hoeft niet als u niet wilt)</vt:lpstr>
      <vt:lpstr>PowerPoint-presentatie</vt:lpstr>
    </vt:vector>
  </TitlesOfParts>
  <Company>CWI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Mariëtte van den Akker</dc:creator>
  <cp:lastModifiedBy>Hallema, Alex (A.)</cp:lastModifiedBy>
  <cp:revision>407</cp:revision>
  <cp:lastPrinted>2018-03-19T12:09:59Z</cp:lastPrinted>
  <dcterms:created xsi:type="dcterms:W3CDTF">2011-05-26T10:22:53Z</dcterms:created>
  <dcterms:modified xsi:type="dcterms:W3CDTF">2019-02-28T14:50:39Z</dcterms:modified>
</cp:coreProperties>
</file>