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5"/>
  </p:notesMasterIdLst>
  <p:sldIdLst>
    <p:sldId id="293" r:id="rId3"/>
    <p:sldId id="272" r:id="rId4"/>
    <p:sldId id="298" r:id="rId5"/>
    <p:sldId id="262" r:id="rId6"/>
    <p:sldId id="337" r:id="rId7"/>
    <p:sldId id="336" r:id="rId8"/>
    <p:sldId id="323" r:id="rId9"/>
    <p:sldId id="321" r:id="rId10"/>
    <p:sldId id="332" r:id="rId11"/>
    <p:sldId id="302" r:id="rId12"/>
    <p:sldId id="333" r:id="rId13"/>
    <p:sldId id="305" r:id="rId14"/>
    <p:sldId id="324" r:id="rId15"/>
    <p:sldId id="327" r:id="rId16"/>
    <p:sldId id="317" r:id="rId17"/>
    <p:sldId id="256" r:id="rId18"/>
    <p:sldId id="258" r:id="rId19"/>
    <p:sldId id="259" r:id="rId20"/>
    <p:sldId id="339" r:id="rId21"/>
    <p:sldId id="335" r:id="rId22"/>
    <p:sldId id="269" r:id="rId23"/>
    <p:sldId id="294" r:id="rId24"/>
  </p:sldIdLst>
  <p:sldSz cx="9144000" cy="6858000" type="screen4x3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2BEFD-D483-4A0C-AE0C-134C0B5B1461}" type="datetimeFigureOut">
              <a:rPr lang="nl-NL" smtClean="0"/>
              <a:t>24-1-2019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13083-AD78-41D8-B030-B652F2973D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28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876899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nl-NL" altLang="nl-NL" sz="1000" smtClean="0"/>
          </a:p>
        </p:txBody>
      </p:sp>
    </p:spTree>
    <p:extLst>
      <p:ext uri="{BB962C8B-B14F-4D97-AF65-F5344CB8AC3E}">
        <p14:creationId xmlns:p14="http://schemas.microsoft.com/office/powerpoint/2010/main" val="31515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D16596-4814-4A56-974F-848B13A38249}" type="slidenum">
              <a:rPr lang="en-US" altLang="nl-NL">
                <a:solidFill>
                  <a:prstClr val="black"/>
                </a:solidFill>
              </a:rPr>
              <a:pPr/>
              <a:t>14</a:t>
            </a:fld>
            <a:endParaRPr lang="en-US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72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8AF758-17DF-49B9-9524-82F5CCE0D499}" type="slidenum">
              <a:rPr lang="en-US" altLang="nl-NL">
                <a:solidFill>
                  <a:prstClr val="black"/>
                </a:solidFill>
              </a:rPr>
              <a:pPr/>
              <a:t>15</a:t>
            </a:fld>
            <a:endParaRPr lang="en-US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25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C282FC-42A1-4DFA-8D61-C48B6AA3B6F5}" type="slidenum">
              <a:rPr lang="en-US" altLang="nl-NL" smtClean="0"/>
              <a:pPr/>
              <a:t>22</a:t>
            </a:fld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366083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411761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z="9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7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z="9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9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1A6DB8-A031-4CC0-8EA7-95E44689C286}" type="slidenum">
              <a:rPr lang="en-US" altLang="nl-NL">
                <a:solidFill>
                  <a:prstClr val="black"/>
                </a:solidFill>
              </a:rPr>
              <a:pPr/>
              <a:t>8</a:t>
            </a:fld>
            <a:endParaRPr lang="en-US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14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z="9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9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50000"/>
              </a:lnSpc>
            </a:pP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00723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1A6DB8-A031-4CC0-8EA7-95E44689C286}" type="slidenum">
              <a:rPr lang="en-US" altLang="nl-NL">
                <a:solidFill>
                  <a:prstClr val="black"/>
                </a:solidFill>
              </a:rPr>
              <a:pPr/>
              <a:t>11</a:t>
            </a:fld>
            <a:endParaRPr lang="en-US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00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nl-NL" altLang="nl-NL" sz="1000" smtClean="0"/>
          </a:p>
        </p:txBody>
      </p:sp>
    </p:spTree>
    <p:extLst>
      <p:ext uri="{BB962C8B-B14F-4D97-AF65-F5344CB8AC3E}">
        <p14:creationId xmlns:p14="http://schemas.microsoft.com/office/powerpoint/2010/main" val="270699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A96C33-3AA9-4FA6-8602-E2DD3EFC91A5}" type="datetime1">
              <a:rPr lang="nl-NL" smtClean="0"/>
              <a:t>24-1-2019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6CFDF5-2620-4A26-BEBA-B9B3B308EDA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6CDA-1CE4-413C-A04A-AE4E0F3CB615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FDF5-2620-4A26-BEBA-B9B3B308EDA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797F-CD9D-4CBB-9CB0-9DD705F2DBD8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FDF5-2620-4A26-BEBA-B9B3B308EDA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5" descr="pay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5316538"/>
            <a:ext cx="38544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1468438"/>
            <a:ext cx="7677150" cy="192087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l-NL" noProof="0" smtClean="0"/>
              <a:t>Click to edit </a:t>
            </a:r>
            <a:br>
              <a:rPr lang="nl-NL" noProof="0" smtClean="0"/>
            </a:br>
            <a:r>
              <a:rPr lang="nl-NL" noProof="0" smtClean="0"/>
              <a:t>Master title</a:t>
            </a:r>
            <a:br>
              <a:rPr lang="nl-NL" noProof="0" smtClean="0"/>
            </a:br>
            <a:r>
              <a:rPr lang="nl-NL" noProof="0" smtClean="0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3762375"/>
            <a:ext cx="7677150" cy="8588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2400"/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84175" y="6051550"/>
            <a:ext cx="7677150" cy="260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000" tIns="45720" rIns="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883DD-CD9B-43F8-98C0-F2DB4556ECA3}" type="datetime1">
              <a:rPr lang="nl-NL" smtClean="0">
                <a:solidFill>
                  <a:srgbClr val="000078"/>
                </a:solidFill>
              </a:rPr>
              <a:t>24-1-2019</a:t>
            </a:fld>
            <a:endParaRPr lang="nl-NL">
              <a:solidFill>
                <a:srgbClr val="00007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4175" y="5861050"/>
            <a:ext cx="7677150" cy="26035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nl-NL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9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7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573A-F3EF-459B-BCAC-6ED577622DE2}" type="slidenum">
              <a:rPr lang="nl-NL" altLang="nl-NL">
                <a:solidFill>
                  <a:srgbClr val="000078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8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7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E2A7C-F47C-492B-A845-EAC149A5A35B}" type="slidenum">
              <a:rPr lang="nl-NL" altLang="nl-NL">
                <a:solidFill>
                  <a:srgbClr val="000078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9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78000"/>
            <a:ext cx="4149725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8000"/>
            <a:ext cx="4149725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03C56-E956-4248-83AB-3A545B2F9E16}" type="slidenum">
              <a:rPr lang="nl-NL" altLang="nl-NL">
                <a:solidFill>
                  <a:srgbClr val="000078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6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78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CCCDE-5325-4020-A593-995CCD844571}" type="slidenum">
              <a:rPr lang="nl-NL" altLang="nl-NL">
                <a:solidFill>
                  <a:srgbClr val="000078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69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7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46A95-1A4B-43F6-86C2-3A85489412BA}" type="slidenum">
              <a:rPr lang="nl-NL" altLang="nl-NL">
                <a:solidFill>
                  <a:srgbClr val="000078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21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78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E301E-B7C8-4AE1-9FCA-D8B85E2854F4}" type="slidenum">
              <a:rPr lang="nl-NL" altLang="nl-NL">
                <a:solidFill>
                  <a:srgbClr val="000078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12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D5062-2850-4DF0-A564-1030495D8FC2}" type="slidenum">
              <a:rPr lang="nl-NL" altLang="nl-NL">
                <a:solidFill>
                  <a:srgbClr val="000078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4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3CC2-679A-4AA3-A671-852364FC835C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FDF5-2620-4A26-BEBA-B9B3B308EDA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CA7D-0DE2-4DEE-9F76-E9F5DC515B99}" type="slidenum">
              <a:rPr lang="nl-NL" altLang="nl-NL">
                <a:solidFill>
                  <a:srgbClr val="000078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11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7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C8EF7-2B87-4B89-BFF8-51A5DB292146}" type="slidenum">
              <a:rPr lang="nl-NL" altLang="nl-NL">
                <a:solidFill>
                  <a:srgbClr val="000078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6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3" y="174625"/>
            <a:ext cx="2112962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174625"/>
            <a:ext cx="618648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7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9DCAB-DE6C-4EB0-B68C-315DD123A0B1}" type="slidenum">
              <a:rPr lang="nl-NL" altLang="nl-NL">
                <a:solidFill>
                  <a:srgbClr val="000078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10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4175" y="174625"/>
            <a:ext cx="8451850" cy="1006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84175" y="1778000"/>
            <a:ext cx="4149725" cy="42370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778000"/>
            <a:ext cx="4149725" cy="42370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6B3EC-A98D-4521-B539-7155865131C9}" type="slidenum">
              <a:rPr lang="nl-NL" altLang="nl-NL">
                <a:solidFill>
                  <a:srgbClr val="000078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4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09D5-5242-46E6-8717-12094DF0998C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FDF5-2620-4A26-BEBA-B9B3B308EDA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0F80-0923-4223-9094-802DAE42C7E0}" type="datetime1">
              <a:rPr lang="nl-NL" smtClean="0"/>
              <a:t>24-1-2019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FDF5-2620-4A26-BEBA-B9B3B308EDA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EE3-FD3F-4A5E-8761-89062B530B9D}" type="datetime1">
              <a:rPr lang="nl-NL" smtClean="0"/>
              <a:t>24-1-2019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FDF5-2620-4A26-BEBA-B9B3B308EDA0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8D2-D507-4020-AAFC-5B9642AECDD5}" type="datetime1">
              <a:rPr lang="nl-NL" smtClean="0"/>
              <a:t>24-1-2019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FDF5-2620-4A26-BEBA-B9B3B308EDA0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70E6-DE7E-4BA2-B859-D38321C9E287}" type="datetime1">
              <a:rPr lang="nl-NL" smtClean="0"/>
              <a:t>24-1-2019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FDF5-2620-4A26-BEBA-B9B3B308EDA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CFF3AE6-9E20-45BF-9576-661605A9232B}" type="datetime1">
              <a:rPr lang="nl-NL" smtClean="0"/>
              <a:t>24-1-2019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FDF5-2620-4A26-BEBA-B9B3B308EDA0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EFBC7E-7C23-4796-A4A7-943F7FDA8594}" type="datetime1">
              <a:rPr lang="nl-NL" smtClean="0"/>
              <a:t>24-1-2019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6CFDF5-2620-4A26-BEBA-B9B3B308EDA0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7BFEA5-703F-490F-94CD-9809C3F3B44A}" type="datetime1">
              <a:rPr lang="nl-NL" smtClean="0"/>
              <a:t>24-1-2019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6CFDF5-2620-4A26-BEBA-B9B3B308EDA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174625"/>
            <a:ext cx="8451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00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78000"/>
            <a:ext cx="8451850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00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175" y="6303963"/>
            <a:ext cx="56070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000" tIns="45720" rIns="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78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03963"/>
            <a:ext cx="6143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97004-5C5C-45C8-9419-8D188C22CA3C}" type="slidenum">
              <a:rPr lang="nl-NL" altLang="nl-NL">
                <a:solidFill>
                  <a:srgbClr val="00007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srgbClr val="000078"/>
              </a:solidFill>
            </a:endParaRPr>
          </a:p>
        </p:txBody>
      </p:sp>
      <p:sp>
        <p:nvSpPr>
          <p:cNvPr id="2" name="Freeform 34"/>
          <p:cNvSpPr>
            <a:spLocks/>
          </p:cNvSpPr>
          <p:nvPr/>
        </p:nvSpPr>
        <p:spPr bwMode="auto">
          <a:xfrm>
            <a:off x="8440738" y="6056313"/>
            <a:ext cx="703262" cy="801687"/>
          </a:xfrm>
          <a:custGeom>
            <a:avLst/>
            <a:gdLst>
              <a:gd name="T0" fmla="*/ 0 w 736"/>
              <a:gd name="T1" fmla="*/ 2147483647 h 736"/>
              <a:gd name="T2" fmla="*/ 2147483647 w 736"/>
              <a:gd name="T3" fmla="*/ 2147483647 h 736"/>
              <a:gd name="T4" fmla="*/ 2147483647 w 736"/>
              <a:gd name="T5" fmla="*/ 2147483647 h 736"/>
              <a:gd name="T6" fmla="*/ 2147483647 w 736"/>
              <a:gd name="T7" fmla="*/ 2147483647 h 736"/>
              <a:gd name="T8" fmla="*/ 2147483647 w 736"/>
              <a:gd name="T9" fmla="*/ 2147483647 h 736"/>
              <a:gd name="T10" fmla="*/ 2147483647 w 736"/>
              <a:gd name="T11" fmla="*/ 0 h 736"/>
              <a:gd name="T12" fmla="*/ 0 w 736"/>
              <a:gd name="T13" fmla="*/ 2147483647 h 7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6" h="736">
                <a:moveTo>
                  <a:pt x="0" y="368"/>
                </a:moveTo>
                <a:lnTo>
                  <a:pt x="736" y="736"/>
                </a:lnTo>
                <a:lnTo>
                  <a:pt x="736" y="732"/>
                </a:lnTo>
                <a:lnTo>
                  <a:pt x="10" y="368"/>
                </a:lnTo>
                <a:lnTo>
                  <a:pt x="736" y="4"/>
                </a:lnTo>
                <a:lnTo>
                  <a:pt x="736" y="0"/>
                </a:lnTo>
                <a:lnTo>
                  <a:pt x="0" y="368"/>
                </a:lnTo>
                <a:close/>
              </a:path>
            </a:pathLst>
          </a:custGeom>
          <a:solidFill>
            <a:schemeClr val="accent2"/>
          </a:solidFill>
          <a:ln w="9525" cmpd="sng">
            <a:solidFill>
              <a:srgbClr val="0092C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231F20"/>
              </a:solidFill>
              <a:latin typeface="Arial" charset="0"/>
            </a:endParaRPr>
          </a:p>
        </p:txBody>
      </p:sp>
      <p:sp>
        <p:nvSpPr>
          <p:cNvPr id="1031" name="Line 35"/>
          <p:cNvSpPr>
            <a:spLocks noChangeShapeType="1"/>
          </p:cNvSpPr>
          <p:nvPr/>
        </p:nvSpPr>
        <p:spPr bwMode="auto">
          <a:xfrm>
            <a:off x="0" y="6856413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231F20"/>
              </a:solidFill>
              <a:latin typeface="Arial" charset="0"/>
            </a:endParaRPr>
          </a:p>
        </p:txBody>
      </p:sp>
      <p:sp>
        <p:nvSpPr>
          <p:cNvPr id="1032" name="Line 45"/>
          <p:cNvSpPr>
            <a:spLocks noChangeShapeType="1"/>
          </p:cNvSpPr>
          <p:nvPr/>
        </p:nvSpPr>
        <p:spPr bwMode="auto">
          <a:xfrm>
            <a:off x="0" y="6056313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231F20"/>
              </a:solidFill>
              <a:latin typeface="Arial" charset="0"/>
            </a:endParaRPr>
          </a:p>
        </p:txBody>
      </p:sp>
      <p:sp>
        <p:nvSpPr>
          <p:cNvPr id="1033" name="Line 47"/>
          <p:cNvSpPr>
            <a:spLocks noChangeShapeType="1"/>
          </p:cNvSpPr>
          <p:nvPr/>
        </p:nvSpPr>
        <p:spPr bwMode="auto">
          <a:xfrm>
            <a:off x="0" y="1360488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231F2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ct val="20000"/>
        </a:spcAft>
        <a:buClr>
          <a:srgbClr val="0092CF"/>
        </a:buClr>
        <a:buSzPct val="80000"/>
        <a:buFont typeface="Wingdings 2" pitchFamily="18" charset="2"/>
        <a:buChar char="¢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550863" indent="-277813" algn="l" rtl="0" eaLnBrk="0" fontAlgn="base" hangingPunct="0">
        <a:spcBef>
          <a:spcPct val="0"/>
        </a:spcBef>
        <a:spcAft>
          <a:spcPct val="20000"/>
        </a:spcAft>
        <a:buClr>
          <a:srgbClr val="F36F21"/>
        </a:buClr>
        <a:buSzPct val="80000"/>
        <a:buFont typeface="Wingdings 2" pitchFamily="18" charset="2"/>
        <a:buChar char="¢"/>
        <a:defRPr sz="2000">
          <a:solidFill>
            <a:schemeClr val="accent1"/>
          </a:solidFill>
          <a:latin typeface="+mn-lt"/>
        </a:defRPr>
      </a:lvl2pPr>
      <a:lvl3pPr marL="812800" indent="-26035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-"/>
        <a:defRPr sz="2000">
          <a:solidFill>
            <a:schemeClr val="accent1"/>
          </a:solidFill>
          <a:latin typeface="+mn-lt"/>
        </a:defRPr>
      </a:lvl3pPr>
      <a:lvl4pPr marL="1084263" indent="-26987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-"/>
        <a:defRPr sz="2000">
          <a:solidFill>
            <a:schemeClr val="accent1"/>
          </a:solidFill>
          <a:latin typeface="+mn-lt"/>
        </a:defRPr>
      </a:lvl4pPr>
      <a:lvl5pPr marL="1354138" indent="-26828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-"/>
        <a:defRPr sz="2000">
          <a:solidFill>
            <a:schemeClr val="accent1"/>
          </a:solidFill>
          <a:latin typeface="+mn-lt"/>
        </a:defRPr>
      </a:lvl5pPr>
      <a:lvl6pPr marL="1811338" indent="-268288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-"/>
        <a:defRPr sz="2000">
          <a:solidFill>
            <a:schemeClr val="accent1"/>
          </a:solidFill>
          <a:latin typeface="+mn-lt"/>
        </a:defRPr>
      </a:lvl6pPr>
      <a:lvl7pPr marL="2268538" indent="-268288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-"/>
        <a:defRPr sz="2000">
          <a:solidFill>
            <a:schemeClr val="accent1"/>
          </a:solidFill>
          <a:latin typeface="+mn-lt"/>
        </a:defRPr>
      </a:lvl7pPr>
      <a:lvl8pPr marL="2725738" indent="-268288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-"/>
        <a:defRPr sz="2000">
          <a:solidFill>
            <a:schemeClr val="accent1"/>
          </a:solidFill>
          <a:latin typeface="+mn-lt"/>
        </a:defRPr>
      </a:lvl8pPr>
      <a:lvl9pPr marL="3182938" indent="-268288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-"/>
        <a:defRPr sz="2000">
          <a:solidFill>
            <a:schemeClr val="accent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\\Gemeente\DFS\Afdelingsdata\Serviceplein\Algemeen\Samenwerking%20UWV-Serviceplein\Voorlichtingbijeenkomst%20UWV-SP\Centric%20Serviceplein%2010.0.mp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elkkinddoetmee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\\Gemeente\DFS\Afdelingsdata\Serviceplein\Algemeen\Samenwerking%20UWV-Serviceplein\Voorlichtingbijeenkomst%20UWV-SP\Centric%20Serviceplein%2010.0.mp4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anmelding@bibliotheekrijnenvenen.n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270" cy="17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915816" y="2636912"/>
            <a:ext cx="3960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altLang="nl-NL" sz="7200" dirty="0">
                <a:solidFill>
                  <a:schemeClr val="accent6"/>
                </a:solidFill>
              </a:rPr>
              <a:t>Welkom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3921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 smtClean="0">
                <a:solidFill>
                  <a:schemeClr val="accent6"/>
                </a:solidFill>
              </a:rPr>
              <a:t>Wat u moet weten als u een WW uitkering heeft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412875"/>
            <a:ext cx="8451850" cy="4602163"/>
          </a:xfrm>
        </p:spPr>
        <p:txBody>
          <a:bodyPr/>
          <a:lstStyle/>
          <a:p>
            <a:pPr>
              <a:buClrTx/>
            </a:pPr>
            <a:endParaRPr lang="nl-NL" altLang="nl-NL" sz="2000" dirty="0" smtClean="0"/>
          </a:p>
          <a:p>
            <a:pPr>
              <a:buClrTx/>
            </a:pPr>
            <a:r>
              <a:rPr lang="nl-NL" altLang="nl-NL" sz="2000" dirty="0" smtClean="0"/>
              <a:t>U kent uw rechten en plichten met een WW uitkering. In de werkmap en op uwv.nl vindt u daar alle informatie over  </a:t>
            </a:r>
          </a:p>
          <a:p>
            <a:pPr eaLnBrk="1" hangingPunct="1">
              <a:buClrTx/>
            </a:pPr>
            <a:r>
              <a:rPr lang="nl-NL" altLang="nl-NL" sz="2000" dirty="0" smtClean="0"/>
              <a:t>U kent het bestaan van bijzondere situaties en regelingen zoals </a:t>
            </a:r>
            <a:r>
              <a:rPr lang="nl-NL" sz="2000" smtClean="0"/>
              <a:t>oriëntatiedagen, </a:t>
            </a:r>
            <a:r>
              <a:rPr lang="nl-NL" altLang="nl-NL" sz="2000" smtClean="0"/>
              <a:t>vrijwilligerswerk</a:t>
            </a:r>
            <a:r>
              <a:rPr lang="nl-NL" altLang="nl-NL" sz="2000" dirty="0" smtClean="0"/>
              <a:t>, mantelzorg, scholing, stage, werken als (</a:t>
            </a:r>
            <a:r>
              <a:rPr lang="nl-NL" altLang="nl-NL" sz="2000" dirty="0"/>
              <a:t>startende) </a:t>
            </a:r>
            <a:r>
              <a:rPr lang="nl-NL" altLang="nl-NL" sz="2000" dirty="0" smtClean="0"/>
              <a:t>zelfstandige, belastingvoordelen voor werkgevers en proefplaatsing. Ook weet u wat het Leerwerkloket voor u kan betekenen.</a:t>
            </a:r>
          </a:p>
          <a:p>
            <a:pPr eaLnBrk="1" hangingPunct="1">
              <a:buClrTx/>
            </a:pPr>
            <a:r>
              <a:rPr lang="nl-NL" altLang="nl-NL" sz="2000" dirty="0" smtClean="0"/>
              <a:t>U weet dat UWV ook controleert, het niet </a:t>
            </a:r>
            <a:r>
              <a:rPr lang="nl-NL" altLang="nl-NL" sz="2000" dirty="0"/>
              <a:t>nakomen van </a:t>
            </a:r>
            <a:r>
              <a:rPr lang="nl-NL" altLang="nl-NL" sz="2000" dirty="0" smtClean="0"/>
              <a:t>uw verplichtingen kan leiden tot:</a:t>
            </a:r>
            <a:endParaRPr lang="nl-NL" altLang="nl-NL" sz="2000" dirty="0"/>
          </a:p>
          <a:p>
            <a:pPr lvl="1">
              <a:buClrTx/>
              <a:buFont typeface="Arial" charset="0"/>
              <a:buChar char="•"/>
            </a:pPr>
            <a:r>
              <a:rPr lang="nl-NL" altLang="nl-NL" dirty="0"/>
              <a:t>verlagen of schorsen </a:t>
            </a:r>
            <a:r>
              <a:rPr lang="nl-NL" altLang="nl-NL" dirty="0" smtClean="0"/>
              <a:t>van uw uitkering</a:t>
            </a:r>
            <a:endParaRPr lang="nl-NL" altLang="nl-NL" dirty="0"/>
          </a:p>
          <a:p>
            <a:pPr lvl="1">
              <a:buClrTx/>
              <a:buFont typeface="Arial" charset="0"/>
              <a:buChar char="•"/>
            </a:pPr>
            <a:r>
              <a:rPr lang="nl-NL" altLang="nl-NL" dirty="0"/>
              <a:t>boete en </a:t>
            </a:r>
            <a:r>
              <a:rPr lang="nl-NL" altLang="nl-NL" dirty="0" smtClean="0"/>
              <a:t>terugbetalen</a:t>
            </a:r>
            <a:endParaRPr lang="nl-NL" altLang="nl-NL" dirty="0"/>
          </a:p>
          <a:p>
            <a:pPr marL="0" indent="0">
              <a:lnSpc>
                <a:spcPct val="150000"/>
              </a:lnSpc>
              <a:buClrTx/>
              <a:buNone/>
            </a:pPr>
            <a:endParaRPr lang="nl-NL" altLang="nl-NL" dirty="0"/>
          </a:p>
          <a:p>
            <a:pPr>
              <a:lnSpc>
                <a:spcPct val="150000"/>
              </a:lnSpc>
              <a:buClrTx/>
            </a:pP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6316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>
                <a:solidFill>
                  <a:schemeClr val="accent6"/>
                </a:solidFill>
              </a:rPr>
              <a:t/>
            </a:r>
            <a:br>
              <a:rPr lang="nl-NL" dirty="0" smtClean="0">
                <a:solidFill>
                  <a:schemeClr val="accent6"/>
                </a:solidFill>
              </a:rPr>
            </a:br>
            <a:r>
              <a:rPr lang="nl-NL" dirty="0" smtClean="0">
                <a:solidFill>
                  <a:schemeClr val="accent6"/>
                </a:solidFill>
              </a:rPr>
              <a:t>Informatie zoeken over WW en UWV </a:t>
            </a:r>
            <a:br>
              <a:rPr lang="nl-NL" dirty="0" smtClean="0">
                <a:solidFill>
                  <a:schemeClr val="accent6"/>
                </a:solidFill>
              </a:rPr>
            </a:br>
            <a:endParaRPr lang="nl-NL" dirty="0" smtClean="0">
              <a:solidFill>
                <a:schemeClr val="accent6"/>
              </a:solidFill>
            </a:endParaRPr>
          </a:p>
        </p:txBody>
      </p:sp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 rotWithShape="1">
          <a:blip r:embed="rId3"/>
          <a:srcRect t="7407" r="1190" b="4555"/>
          <a:stretch/>
        </p:blipFill>
        <p:spPr bwMode="auto">
          <a:xfrm>
            <a:off x="683568" y="1556792"/>
            <a:ext cx="7608746" cy="4237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21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 smtClean="0">
                <a:solidFill>
                  <a:schemeClr val="accent6"/>
                </a:solidFill>
              </a:rPr>
              <a:t>Wat verwacht UWV van u?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412875"/>
            <a:ext cx="8451850" cy="504031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"/>
              </a:spcAft>
              <a:buClrTx/>
            </a:pPr>
            <a:r>
              <a:rPr lang="nl-NL" altLang="nl-NL" sz="2000" dirty="0" smtClean="0"/>
              <a:t>Dat </a:t>
            </a:r>
            <a:r>
              <a:rPr lang="nl-NL" altLang="nl-NL" sz="2000"/>
              <a:t>u </a:t>
            </a:r>
            <a:r>
              <a:rPr lang="nl-NL" altLang="nl-NL" sz="2000" smtClean="0"/>
              <a:t>werk </a:t>
            </a:r>
            <a:r>
              <a:rPr lang="nl-NL" altLang="nl-NL" sz="2000" dirty="0"/>
              <a:t>zoekt, </a:t>
            </a:r>
            <a:r>
              <a:rPr lang="nl-NL" altLang="nl-NL" sz="2000" dirty="0" smtClean="0"/>
              <a:t>voldoende solliciteert </a:t>
            </a:r>
            <a:r>
              <a:rPr lang="nl-NL" altLang="nl-NL" sz="2000" dirty="0"/>
              <a:t>en dat opgeeft in de </a:t>
            </a:r>
            <a:r>
              <a:rPr lang="nl-NL" altLang="nl-NL" sz="2000" dirty="0" smtClean="0"/>
              <a:t>werkmap</a:t>
            </a:r>
          </a:p>
          <a:p>
            <a:pPr>
              <a:lnSpc>
                <a:spcPct val="150000"/>
              </a:lnSpc>
              <a:spcAft>
                <a:spcPts val="100"/>
              </a:spcAft>
              <a:buClrTx/>
            </a:pPr>
            <a:r>
              <a:rPr lang="nl-NL" altLang="nl-NL" sz="2000" dirty="0"/>
              <a:t>Dat u </a:t>
            </a:r>
            <a:r>
              <a:rPr lang="nl-NL" altLang="nl-NL" sz="2000" dirty="0" err="1"/>
              <a:t>sollicitatieplichtig</a:t>
            </a:r>
            <a:r>
              <a:rPr lang="nl-NL" altLang="nl-NL" sz="2000" dirty="0"/>
              <a:t> </a:t>
            </a:r>
            <a:r>
              <a:rPr lang="nl-NL" altLang="nl-NL" sz="2000" dirty="0" smtClean="0"/>
              <a:t>blijft </a:t>
            </a:r>
            <a:r>
              <a:rPr lang="nl-NL" altLang="nl-NL" sz="2000" dirty="0"/>
              <a:t>tot nader bericht in uw werkmap</a:t>
            </a:r>
          </a:p>
          <a:p>
            <a:pPr>
              <a:lnSpc>
                <a:spcPct val="150000"/>
              </a:lnSpc>
              <a:spcAft>
                <a:spcPts val="100"/>
              </a:spcAft>
              <a:buClrTx/>
            </a:pPr>
            <a:r>
              <a:rPr lang="nl-NL" altLang="nl-NL" sz="2000" dirty="0" smtClean="0"/>
              <a:t>Dat </a:t>
            </a:r>
            <a:r>
              <a:rPr lang="nl-NL" altLang="nl-NL" sz="2000" dirty="0"/>
              <a:t>u beschikbaar bent voor werk </a:t>
            </a:r>
          </a:p>
          <a:p>
            <a:pPr>
              <a:lnSpc>
                <a:spcPct val="150000"/>
              </a:lnSpc>
              <a:spcAft>
                <a:spcPts val="100"/>
              </a:spcAft>
              <a:buClrTx/>
            </a:pPr>
            <a:r>
              <a:rPr lang="nl-NL" altLang="nl-NL" sz="2000" dirty="0" smtClean="0"/>
              <a:t>Dat u </a:t>
            </a:r>
            <a:r>
              <a:rPr lang="nl-NL" altLang="nl-NL" sz="2000" dirty="0"/>
              <a:t>na 6 maanden werkloosheid ook naar werk zoekt op een lager niveau, minder verdiensten, minder uren, tijdelijk of deeltijdwerk, of met een langere </a:t>
            </a:r>
            <a:r>
              <a:rPr lang="nl-NL" altLang="nl-NL" sz="2000" dirty="0" smtClean="0"/>
              <a:t>reistijd</a:t>
            </a:r>
          </a:p>
          <a:p>
            <a:pPr>
              <a:lnSpc>
                <a:spcPct val="150000"/>
              </a:lnSpc>
              <a:spcAft>
                <a:spcPts val="100"/>
              </a:spcAft>
              <a:buClrTx/>
            </a:pPr>
            <a:r>
              <a:rPr lang="nl-NL" altLang="nl-NL" sz="2000" dirty="0"/>
              <a:t>Dat u </a:t>
            </a:r>
            <a:r>
              <a:rPr lang="nl-NL" altLang="nl-NL" sz="2000" dirty="0" smtClean="0"/>
              <a:t>direct </a:t>
            </a:r>
            <a:r>
              <a:rPr lang="nl-NL" altLang="nl-NL" sz="2000" dirty="0"/>
              <a:t>informatie </a:t>
            </a:r>
            <a:r>
              <a:rPr lang="nl-NL" altLang="nl-NL" sz="2000" dirty="0" smtClean="0"/>
              <a:t>over wijzigingen deelt zoals bij ziekte, vakantie, inkomsten en werk</a:t>
            </a:r>
            <a:endParaRPr lang="nl-NL" altLang="nl-NL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 smtClean="0">
                <a:solidFill>
                  <a:schemeClr val="accent6"/>
                </a:solidFill>
              </a:rPr>
              <a:t>3. Uw strategie naar werk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412875"/>
            <a:ext cx="8451850" cy="504031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"/>
              </a:spcAft>
              <a:buClrTx/>
            </a:pPr>
            <a:endParaRPr lang="nl-NL" altLang="nl-NL" sz="2000" dirty="0" smtClean="0"/>
          </a:p>
          <a:p>
            <a:pPr>
              <a:lnSpc>
                <a:spcPct val="150000"/>
              </a:lnSpc>
              <a:spcAft>
                <a:spcPts val="100"/>
              </a:spcAft>
              <a:buClrTx/>
            </a:pPr>
            <a:r>
              <a:rPr lang="nl-NL" altLang="nl-NL" sz="2000" dirty="0" smtClean="0"/>
              <a:t>Waarop heb ik zelf invloed als ik werk zoek?</a:t>
            </a:r>
          </a:p>
          <a:p>
            <a:pPr>
              <a:lnSpc>
                <a:spcPct val="150000"/>
              </a:lnSpc>
              <a:spcAft>
                <a:spcPts val="100"/>
              </a:spcAft>
              <a:buClrTx/>
              <a:buFont typeface="Wingdings" panose="05000000000000000000" pitchFamily="2" charset="2"/>
              <a:buChar char="Ø"/>
            </a:pPr>
            <a:r>
              <a:rPr lang="nl-NL" altLang="nl-NL" sz="1900" dirty="0" smtClean="0"/>
              <a:t>De kwaliteit van mijn motivatie/brief en cv</a:t>
            </a:r>
          </a:p>
          <a:p>
            <a:pPr>
              <a:lnSpc>
                <a:spcPct val="150000"/>
              </a:lnSpc>
              <a:spcAft>
                <a:spcPts val="100"/>
              </a:spcAft>
              <a:buClrTx/>
              <a:buFont typeface="Wingdings" panose="05000000000000000000" pitchFamily="2" charset="2"/>
              <a:buChar char="Ø"/>
            </a:pPr>
            <a:r>
              <a:rPr lang="nl-NL" altLang="nl-NL" sz="1900" dirty="0" smtClean="0"/>
              <a:t>Weet ik waar ik vacatures kan vinden?</a:t>
            </a:r>
          </a:p>
          <a:p>
            <a:pPr>
              <a:lnSpc>
                <a:spcPct val="150000"/>
              </a:lnSpc>
              <a:spcAft>
                <a:spcPts val="100"/>
              </a:spcAft>
              <a:buClrTx/>
              <a:buFont typeface="Wingdings" panose="05000000000000000000" pitchFamily="2" charset="2"/>
              <a:buChar char="Ø"/>
            </a:pPr>
            <a:r>
              <a:rPr lang="nl-NL" altLang="nl-NL" sz="1900" dirty="0" smtClean="0"/>
              <a:t>Kunnen werkgevers mij vinden? </a:t>
            </a:r>
          </a:p>
          <a:p>
            <a:pPr>
              <a:lnSpc>
                <a:spcPct val="150000"/>
              </a:lnSpc>
              <a:spcAft>
                <a:spcPts val="100"/>
              </a:spcAft>
              <a:buClrTx/>
              <a:buFont typeface="Wingdings" panose="05000000000000000000" pitchFamily="2" charset="2"/>
              <a:buChar char="Ø"/>
            </a:pPr>
            <a:r>
              <a:rPr lang="nl-NL" altLang="nl-NL" sz="1900" dirty="0" smtClean="0"/>
              <a:t>Ken </a:t>
            </a:r>
            <a:r>
              <a:rPr lang="nl-NL" altLang="nl-NL" sz="1900" dirty="0"/>
              <a:t>ik mijzelf en </a:t>
            </a:r>
            <a:r>
              <a:rPr lang="nl-NL" altLang="nl-NL" sz="1900" dirty="0" smtClean="0"/>
              <a:t>ken ik mijn kwaliteiten? </a:t>
            </a:r>
          </a:p>
          <a:p>
            <a:pPr>
              <a:lnSpc>
                <a:spcPct val="150000"/>
              </a:lnSpc>
              <a:spcAft>
                <a:spcPts val="100"/>
              </a:spcAft>
              <a:buClrTx/>
              <a:buFont typeface="Wingdings" panose="05000000000000000000" pitchFamily="2" charset="2"/>
              <a:buChar char="Ø"/>
            </a:pPr>
            <a:r>
              <a:rPr lang="nl-NL" altLang="nl-NL" sz="1900" dirty="0" smtClean="0"/>
              <a:t>Kan ik mijzelf presenteren/voorstellen?</a:t>
            </a:r>
            <a:endParaRPr lang="nl-NL" altLang="nl-NL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Aft>
                <a:spcPts val="100"/>
              </a:spcAft>
              <a:buClrTx/>
              <a:buFont typeface="Wingdings" panose="05000000000000000000" pitchFamily="2" charset="2"/>
              <a:buChar char="Ø"/>
            </a:pPr>
            <a:r>
              <a:rPr lang="nl-NL" altLang="nl-NL" sz="1900" dirty="0" smtClean="0"/>
              <a:t>Weet ik waar ik informatie over werk zoeken kan vinden?</a:t>
            </a:r>
          </a:p>
        </p:txBody>
      </p:sp>
    </p:spTree>
    <p:extLst>
      <p:ext uri="{BB962C8B-B14F-4D97-AF65-F5344CB8AC3E}">
        <p14:creationId xmlns:p14="http://schemas.microsoft.com/office/powerpoint/2010/main" val="38966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altLang="nl-NL" dirty="0" smtClean="0">
                <a:solidFill>
                  <a:schemeClr val="accent6"/>
                </a:solidFill>
              </a:rPr>
              <a:t>Gewoon doen met werk.nl! 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4175" y="1484313"/>
            <a:ext cx="8451850" cy="4530725"/>
          </a:xfrm>
        </p:spPr>
        <p:txBody>
          <a:bodyPr/>
          <a:lstStyle/>
          <a:p>
            <a:pPr marL="0" indent="0" eaLnBrk="1" hangingPunct="1">
              <a:buClrTx/>
              <a:buFont typeface="Wingdings 2" pitchFamily="18" charset="2"/>
              <a:buNone/>
              <a:defRPr/>
            </a:pPr>
            <a:endParaRPr lang="nl-NL" altLang="nl-NL" dirty="0" smtClean="0"/>
          </a:p>
          <a:p>
            <a:pPr eaLnBrk="1" hangingPunct="1">
              <a:buClrTx/>
              <a:defRPr/>
            </a:pPr>
            <a:r>
              <a:rPr lang="nl-NL" altLang="nl-NL" dirty="0" smtClean="0"/>
              <a:t>Online trainingen: solliciteren, brief/cv, </a:t>
            </a:r>
            <a:r>
              <a:rPr lang="nl-NL" altLang="nl-NL" dirty="0" err="1" smtClean="0"/>
              <a:t>social</a:t>
            </a:r>
            <a:r>
              <a:rPr lang="nl-NL" altLang="nl-NL" dirty="0" smtClean="0"/>
              <a:t> media,</a:t>
            </a:r>
          </a:p>
          <a:p>
            <a:pPr marL="0" indent="0" eaLnBrk="1" hangingPunct="1">
              <a:buClrTx/>
              <a:buNone/>
              <a:defRPr/>
            </a:pPr>
            <a:r>
              <a:rPr lang="nl-NL" altLang="nl-NL" dirty="0" smtClean="0"/>
              <a:t>   zelfstandig ondernemen, </a:t>
            </a:r>
            <a:r>
              <a:rPr lang="nl-NL" altLang="nl-NL" dirty="0" err="1" smtClean="0"/>
              <a:t>webinars</a:t>
            </a:r>
            <a:r>
              <a:rPr lang="nl-NL" altLang="nl-NL" dirty="0" smtClean="0"/>
              <a:t>  </a:t>
            </a:r>
          </a:p>
          <a:p>
            <a:pPr eaLnBrk="1" hangingPunct="1">
              <a:buClrTx/>
              <a:defRPr/>
            </a:pPr>
            <a:r>
              <a:rPr lang="nl-NL" altLang="nl-NL" dirty="0" smtClean="0"/>
              <a:t>Interesse- en </a:t>
            </a:r>
          </a:p>
          <a:p>
            <a:pPr marL="0" indent="0" eaLnBrk="1" hangingPunct="1">
              <a:buClrTx/>
              <a:buNone/>
              <a:defRPr/>
            </a:pPr>
            <a:r>
              <a:rPr lang="nl-NL" altLang="nl-NL" dirty="0"/>
              <a:t> </a:t>
            </a:r>
            <a:r>
              <a:rPr lang="nl-NL" altLang="nl-NL" dirty="0" smtClean="0"/>
              <a:t>  beroepentesten </a:t>
            </a:r>
          </a:p>
          <a:p>
            <a:pPr marL="0" indent="0" eaLnBrk="1" hangingPunct="1">
              <a:buClrTx/>
              <a:buNone/>
              <a:defRPr/>
            </a:pPr>
            <a:r>
              <a:rPr lang="nl-NL" altLang="nl-NL" dirty="0" smtClean="0"/>
              <a:t>Gebruik de zoekbalk ook </a:t>
            </a:r>
          </a:p>
          <a:p>
            <a:pPr marL="0" indent="0" eaLnBrk="1" hangingPunct="1">
              <a:buClrTx/>
              <a:buNone/>
              <a:defRPr/>
            </a:pPr>
            <a:r>
              <a:rPr lang="nl-NL" altLang="nl-NL" dirty="0" smtClean="0"/>
              <a:t>voor:</a:t>
            </a:r>
          </a:p>
          <a:p>
            <a:pPr eaLnBrk="1" hangingPunct="1">
              <a:buClrTx/>
              <a:defRPr/>
            </a:pPr>
            <a:r>
              <a:rPr lang="nl-NL" altLang="nl-NL" dirty="0" smtClean="0"/>
              <a:t>Beroepenkaart</a:t>
            </a:r>
          </a:p>
          <a:p>
            <a:pPr eaLnBrk="1" hangingPunct="1">
              <a:buClrTx/>
              <a:defRPr/>
            </a:pPr>
            <a:r>
              <a:rPr lang="nl-NL" altLang="nl-NL" dirty="0" smtClean="0"/>
              <a:t>Beroepenvinder</a:t>
            </a:r>
          </a:p>
          <a:p>
            <a:pPr eaLnBrk="1" hangingPunct="1">
              <a:buClrTx/>
              <a:defRPr/>
            </a:pPr>
            <a:r>
              <a:rPr lang="nl-NL" altLang="nl-NL" dirty="0" smtClean="0"/>
              <a:t>CV kaart</a:t>
            </a:r>
          </a:p>
          <a:p>
            <a:pPr eaLnBrk="1" hangingPunct="1">
              <a:buClrTx/>
              <a:defRPr/>
            </a:pPr>
            <a:r>
              <a:rPr lang="nl-NL" altLang="nl-NL" dirty="0" smtClean="0"/>
              <a:t>Arbeidsmarktinformatie</a:t>
            </a:r>
          </a:p>
          <a:p>
            <a:pPr marL="0" indent="0" eaLnBrk="1" hangingPunct="1">
              <a:buClrTx/>
              <a:buFont typeface="Wingdings 2" pitchFamily="18" charset="2"/>
              <a:buNone/>
              <a:defRPr/>
            </a:pPr>
            <a:endParaRPr lang="nl-NL" altLang="nl-NL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nl-NL" altLang="nl-NL" dirty="0" smtClean="0"/>
          </a:p>
        </p:txBody>
      </p:sp>
      <p:pic>
        <p:nvPicPr>
          <p:cNvPr id="6" name="Afbeelding 5"/>
          <p:cNvPicPr/>
          <p:nvPr/>
        </p:nvPicPr>
        <p:blipFill rotWithShape="1">
          <a:blip r:embed="rId3"/>
          <a:srcRect r="1587"/>
          <a:stretch/>
        </p:blipFill>
        <p:spPr bwMode="auto">
          <a:xfrm>
            <a:off x="4139952" y="2708920"/>
            <a:ext cx="4762500" cy="3023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38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els\AppData\Local\Microsoft\Windows\Temporary Internet Files\Content.IE5\LWTGMRQF\MP900398831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412875"/>
            <a:ext cx="6022975" cy="4178300"/>
          </a:xfrm>
        </p:spPr>
      </p:pic>
      <p:sp>
        <p:nvSpPr>
          <p:cNvPr id="2560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5906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52601"/>
            <a:ext cx="9144000" cy="2324471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Welkom op het Serviceplein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 smtClean="0">
              <a:hlinkClick r:id="rId2" action="ppaction://hlinkfile"/>
            </a:endParaRPr>
          </a:p>
          <a:p>
            <a:endParaRPr lang="nl-NL" dirty="0">
              <a:hlinkClick r:id="rId2" action="ppaction://hlinkfile"/>
            </a:endParaRPr>
          </a:p>
          <a:p>
            <a:endParaRPr lang="nl-NL" dirty="0" smtClean="0">
              <a:hlinkClick r:id="rId2" action="ppaction://hlinkfile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" y="12996"/>
            <a:ext cx="9157270" cy="17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0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Bij het Serviceplein kunt u terecht voor vragen op het gebied van:</a:t>
            </a:r>
          </a:p>
          <a:p>
            <a:pPr marL="0" indent="0">
              <a:buNone/>
            </a:pP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Werk en inkomen</a:t>
            </a: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heeft geen inkomen</a:t>
            </a:r>
          </a:p>
          <a:p>
            <a:pPr lvl="1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heeft schulden</a:t>
            </a:r>
          </a:p>
          <a:p>
            <a:pPr lvl="1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 heeft een uitkering van de gemeente en wilt aan het werk.</a:t>
            </a:r>
          </a:p>
          <a:p>
            <a:pPr marL="457200" lvl="1" indent="0">
              <a:buNone/>
            </a:pP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Zorg en welzijn</a:t>
            </a: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heeft hulp nodig bij dagelijkse zaken, zoals het huishouden</a:t>
            </a:r>
          </a:p>
          <a:p>
            <a:pPr lvl="1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heeft een beperking en daardoor ondersteuning nodig bij bepaalde zaken</a:t>
            </a:r>
          </a:p>
          <a:p>
            <a:pPr lvl="1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heeft een </a:t>
            </a:r>
            <a:r>
              <a:rPr lang="nl-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Wmo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-voorziening nodig zoals een rolstoel of een woningaanpassing.</a:t>
            </a:r>
          </a:p>
          <a:p>
            <a:pPr marL="457200" lvl="1" indent="0">
              <a:buNone/>
            </a:pP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Leerplicht en leerlingenvervoer</a:t>
            </a: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uw zoon of dochter spijbelt regelmatig</a:t>
            </a:r>
          </a:p>
          <a:p>
            <a:pPr lvl="1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uw zoon of dochter gaat niet (regelmatig)naar school</a:t>
            </a:r>
          </a:p>
          <a:p>
            <a:pPr lvl="1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uw kind kan (tijdelijk) niet zelfstandig naar school en u heeft geen eigen vervoer.</a:t>
            </a:r>
          </a:p>
          <a:p>
            <a:pPr marL="393192" lvl="1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>
              <a:buNone/>
            </a:pPr>
            <a:r>
              <a:rPr lang="nl-NL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gemeente Alphen aan den Rijn voert het merendeel van deze taken ook uit voor de gemeenten Kaag en Braassem en Nieuwkoop.</a:t>
            </a: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>4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Het Serviceplein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"/>
              </a:rPr>
              <a:t> </a:t>
            </a:r>
            <a:r>
              <a:rPr lang="nl-NL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323528" y="260648"/>
            <a:ext cx="8820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5. </a:t>
            </a:r>
            <a:r>
              <a:rPr lang="nl-NL" sz="2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Regelingen voor mensen met een laag   </a:t>
            </a:r>
          </a:p>
          <a:p>
            <a:r>
              <a:rPr lang="nl-NL" sz="2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inkomen en vermogen</a:t>
            </a:r>
          </a:p>
          <a:p>
            <a:pPr algn="ctr"/>
            <a:endParaRPr lang="nl-NL" sz="32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Toetsing van het gezinsinkomen en vermogen rondom bijstandsniveau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regeling en per gemeente andere inkomensgrens en vergoeding</a:t>
            </a:r>
          </a:p>
          <a:p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Inkomenstoeslag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voor mensen die al langer rondom het minimum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leven </a:t>
            </a:r>
          </a:p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Bijzondere bijstand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voor noodzakelijke extra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uitgaven </a:t>
            </a: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(bijvoorbeeld ziekte, hoge woonlasten, noodzakelijke verhuizing, eigen bijdrage kraamzorg of rechtshulp,   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kosten van bewindvoerder of curator)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Collectieve aanvullende ziektekostenverzekering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 een korting op de premie om u goed te verzekeren tegen ziektekosten</a:t>
            </a:r>
            <a:endParaRPr lang="nl-N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Vergoeding voor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duurzame gebruiksgoederen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voor mensen die al langer rondom het minimum leven </a:t>
            </a:r>
            <a:endParaRPr lang="nl-N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(bijvoorbeeld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asmachine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, koelkast,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stofzuiger, kookplaat, televisie)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60296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0"/>
            <a:ext cx="8604448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nl-NL" b="1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nl-NL" sz="2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6. Regelingen </a:t>
            </a:r>
            <a:r>
              <a:rPr lang="nl-NL" sz="29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voor </a:t>
            </a:r>
            <a:r>
              <a:rPr lang="nl-NL" sz="2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ouders </a:t>
            </a:r>
            <a:r>
              <a:rPr lang="nl-NL" sz="29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met </a:t>
            </a:r>
            <a:r>
              <a:rPr lang="nl-NL" sz="2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een </a:t>
            </a:r>
            <a:r>
              <a:rPr lang="nl-NL" sz="29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laag </a:t>
            </a:r>
            <a:r>
              <a:rPr lang="nl-NL" sz="2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</a:t>
            </a:r>
          </a:p>
          <a:p>
            <a:pPr marL="109728" indent="0">
              <a:buNone/>
            </a:pPr>
            <a:r>
              <a:rPr lang="nl-NL" sz="2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inkomen </a:t>
            </a:r>
            <a:r>
              <a:rPr lang="nl-NL" sz="29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en </a:t>
            </a:r>
            <a:r>
              <a:rPr lang="nl-NL" sz="2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vermogen</a:t>
            </a:r>
          </a:p>
          <a:p>
            <a:pPr marL="0" indent="0">
              <a:buNone/>
            </a:pPr>
            <a:endParaRPr lang="nl-NL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De stichting Leergeld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www.elkkinddoetmee.nl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ondersteunt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op aanvraag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een bijdrage voor kinderen van 4 tot 18 jaar voor:</a:t>
            </a:r>
          </a:p>
          <a:p>
            <a:pPr marL="0" indent="0">
              <a:buNone/>
            </a:pPr>
            <a:endParaRPr lang="nl-N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kosten van een excursie, een schoolreisje of een werkweek.</a:t>
            </a:r>
          </a:p>
          <a:p>
            <a:pPr marL="109728" indent="0">
              <a:buNone/>
            </a:pP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kosten van een fiets als uw kind naar de middelbare school gaat. </a:t>
            </a:r>
          </a:p>
          <a:p>
            <a:pPr marL="109728" indent="0">
              <a:buNone/>
            </a:pP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aanschaf van een computer .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Jeugd Deelname Fonds, financiële ondersteuning</a:t>
            </a:r>
          </a:p>
          <a:p>
            <a:pPr marL="109728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voor:</a:t>
            </a:r>
          </a:p>
          <a:p>
            <a:pPr marL="109728" indent="0">
              <a:buNone/>
            </a:pP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Deelname aan óf een sportieve óf een culturele activiteit.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nl-NL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3019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9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altLang="nl-NL" dirty="0" smtClean="0">
                <a:solidFill>
                  <a:schemeClr val="accent6"/>
                </a:solidFill>
              </a:rPr>
              <a:t>Programma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4175" y="1484313"/>
            <a:ext cx="8451850" cy="45307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Tx/>
              <a:buNone/>
              <a:defRPr/>
            </a:pPr>
            <a:endParaRPr lang="nl-NL" altLang="nl-NL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ClrTx/>
              <a:buNone/>
              <a:defRPr/>
            </a:pPr>
            <a:r>
              <a:rPr lang="nl-NL" alt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1. Werkloos, werkzoekend  </a:t>
            </a:r>
          </a:p>
          <a:p>
            <a:pPr marL="0" indent="0">
              <a:lnSpc>
                <a:spcPct val="90000"/>
              </a:lnSpc>
              <a:buClrTx/>
              <a:buNone/>
              <a:defRPr/>
            </a:pPr>
            <a:r>
              <a:rPr lang="nl-NL" alt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l-NL" altLang="nl-NL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Digisterker</a:t>
            </a:r>
            <a:r>
              <a:rPr lang="nl-NL" altLang="nl-NL" sz="1900" dirty="0">
                <a:latin typeface="Arial" panose="020B0604020202020204" pitchFamily="34" charset="0"/>
                <a:cs typeface="Arial" panose="020B0604020202020204" pitchFamily="34" charset="0"/>
              </a:rPr>
              <a:t>, Tom in de buurt en Financiële </a:t>
            </a:r>
            <a:r>
              <a:rPr lang="nl-NL" alt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</a:p>
          <a:p>
            <a:pPr marL="0" indent="0">
              <a:lnSpc>
                <a:spcPct val="90000"/>
              </a:lnSpc>
              <a:buClrTx/>
              <a:buNone/>
              <a:defRPr/>
            </a:pPr>
            <a:r>
              <a:rPr lang="nl-NL" alt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2. Wat kunt u van UWV verwachten en wat verwacht </a:t>
            </a:r>
            <a:r>
              <a:rPr lang="nl-NL" altLang="nl-NL" sz="1900" dirty="0">
                <a:latin typeface="Arial" panose="020B0604020202020204" pitchFamily="34" charset="0"/>
                <a:cs typeface="Arial" panose="020B0604020202020204" pitchFamily="34" charset="0"/>
              </a:rPr>
              <a:t>UWV van u</a:t>
            </a:r>
            <a:r>
              <a:rPr lang="nl-NL" alt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ClrTx/>
              <a:buNone/>
              <a:defRPr/>
            </a:pPr>
            <a:r>
              <a:rPr lang="nl-NL" alt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3. Strategie </a:t>
            </a:r>
            <a:r>
              <a:rPr lang="nl-NL" altLang="nl-NL" sz="1900" dirty="0">
                <a:latin typeface="Arial" panose="020B0604020202020204" pitchFamily="34" charset="0"/>
                <a:cs typeface="Arial" panose="020B0604020202020204" pitchFamily="34" charset="0"/>
              </a:rPr>
              <a:t>naar werk</a:t>
            </a:r>
          </a:p>
          <a:p>
            <a:pPr marL="0" indent="0">
              <a:lnSpc>
                <a:spcPct val="90000"/>
              </a:lnSpc>
              <a:buClrTx/>
              <a:buNone/>
              <a:defRPr/>
            </a:pPr>
            <a:endParaRPr lang="nl-NL" altLang="nl-NL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ClrTx/>
              <a:buNone/>
              <a:defRPr/>
            </a:pPr>
            <a:endParaRPr lang="nl-NL" altLang="nl-NL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ClrTx/>
              <a:buFont typeface="+mj-lt"/>
              <a:buAutoNum type="arabicPeriod"/>
              <a:defRPr/>
            </a:pPr>
            <a:endParaRPr lang="nl-NL" altLang="nl-NL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ClrTx/>
              <a:buNone/>
              <a:defRPr/>
            </a:pPr>
            <a:r>
              <a:rPr lang="nl-NL" altLang="nl-NL" sz="1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alt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Het Serviceplein </a:t>
            </a:r>
          </a:p>
          <a:p>
            <a:pPr marL="0" indent="0">
              <a:lnSpc>
                <a:spcPct val="90000"/>
              </a:lnSpc>
              <a:buClrTx/>
              <a:buNone/>
              <a:defRPr/>
            </a:pPr>
            <a:r>
              <a:rPr lang="nl-NL" altLang="nl-NL" sz="19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alt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Inkomensregelingen van de gemeente</a:t>
            </a:r>
          </a:p>
          <a:p>
            <a:pPr marL="0" indent="0" eaLnBrk="1" hangingPunct="1">
              <a:lnSpc>
                <a:spcPct val="90000"/>
              </a:lnSpc>
              <a:buClrTx/>
              <a:buNone/>
              <a:defRPr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Regelingen </a:t>
            </a: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voor </a:t>
            </a:r>
            <a:r>
              <a:rPr 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ouders</a:t>
            </a:r>
            <a:endParaRPr lang="nl-NL" altLang="nl-NL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None/>
              <a:defRPr/>
            </a:pPr>
            <a:r>
              <a:rPr lang="nl-NL" altLang="nl-NL" sz="19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nl-NL" altLang="nl-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Hulp, talent en advies</a:t>
            </a:r>
          </a:p>
          <a:p>
            <a:pPr marL="0" indent="0" eaLnBrk="1" hangingPunct="1">
              <a:lnSpc>
                <a:spcPct val="90000"/>
              </a:lnSpc>
              <a:buClrTx/>
              <a:buNone/>
              <a:defRPr/>
            </a:pPr>
            <a:endParaRPr lang="nl-NL" altLang="nl-NL" dirty="0" smtClean="0"/>
          </a:p>
          <a:p>
            <a:pPr marL="457200" indent="-457200" eaLnBrk="1" hangingPunct="1">
              <a:lnSpc>
                <a:spcPct val="90000"/>
              </a:lnSpc>
              <a:buClrTx/>
              <a:buFont typeface="+mj-lt"/>
              <a:buAutoNum type="arabicPeriod"/>
              <a:defRPr/>
            </a:pPr>
            <a:endParaRPr lang="nl-NL" altLang="nl-NL" dirty="0" smtClean="0"/>
          </a:p>
          <a:p>
            <a:pPr marL="419100" indent="-419100" eaLnBrk="1" hangingPunct="1">
              <a:lnSpc>
                <a:spcPct val="90000"/>
              </a:lnSpc>
              <a:buFont typeface="Wingdings 2" pitchFamily="18" charset="2"/>
              <a:buAutoNum type="arabicPeriod"/>
              <a:defRPr/>
            </a:pPr>
            <a:endParaRPr lang="nl-NL" altLang="nl-NL" dirty="0" smtClean="0"/>
          </a:p>
          <a:p>
            <a:pPr marL="419100" indent="-419100" eaLnBrk="1" hangingPunct="1">
              <a:buFont typeface="Wingdings 2" pitchFamily="18" charset="2"/>
              <a:buNone/>
              <a:defRPr/>
            </a:pPr>
            <a:endParaRPr lang="nl-NL" altLang="nl-NL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6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95536" y="-2849642"/>
            <a:ext cx="8352928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nl-NL" sz="29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nl-NL" sz="2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7. </a:t>
            </a:r>
            <a:r>
              <a:rPr lang="nl-NL" sz="29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Digi</a:t>
            </a:r>
            <a:r>
              <a:rPr lang="nl-NL" sz="2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-hulp, talent en advies</a:t>
            </a: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nl-NL" sz="29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Door praktische oefeningen en persoonlijke begeleiding gaat </a:t>
            </a:r>
          </a:p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u zelf aan de slag binnen de digitale overheid.</a:t>
            </a:r>
          </a:p>
          <a:p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kunt uw talent inzetten, iedereen doet mee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Financieel en vrijblijvend adviesgesprek.</a:t>
            </a:r>
          </a:p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55340"/>
            <a:ext cx="84497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75302"/>
            <a:ext cx="1944216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468509"/>
            <a:ext cx="205699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4981" y="1988840"/>
            <a:ext cx="8297138" cy="2952328"/>
          </a:xfrm>
        </p:spPr>
        <p:txBody>
          <a:bodyPr>
            <a:normAutofit/>
          </a:bodyPr>
          <a:lstStyle/>
          <a:p>
            <a:pPr algn="l"/>
            <a:endParaRPr lang="nl-NL" sz="5900" dirty="0" smtClean="0">
              <a:hlinkClick r:id="rId2" action="ppaction://hlinkfile"/>
            </a:endParaRPr>
          </a:p>
          <a:p>
            <a:pPr algn="l"/>
            <a:r>
              <a:rPr lang="nl-NL" sz="2800" dirty="0"/>
              <a:t>Wij gaan graag met u persoonlijk in </a:t>
            </a:r>
            <a:r>
              <a:rPr lang="nl-NL" sz="2800" dirty="0" smtClean="0"/>
              <a:t>gesprek.</a:t>
            </a:r>
          </a:p>
          <a:p>
            <a:endParaRPr lang="nl-NL" dirty="0" smtClean="0">
              <a:hlinkClick r:id="rId2" action="ppaction://hlinkfile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5" y="0"/>
            <a:ext cx="9157270" cy="17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5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els\AppData\Local\Microsoft\Windows\Temporary Internet Files\Content.IE5\LWTGMRQF\MP900398831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412875"/>
            <a:ext cx="6022975" cy="4178300"/>
          </a:xfrm>
        </p:spPr>
      </p:pic>
      <p:sp>
        <p:nvSpPr>
          <p:cNvPr id="2560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Nog vragen?</a:t>
            </a:r>
          </a:p>
        </p:txBody>
      </p:sp>
    </p:spTree>
    <p:extLst>
      <p:ext uri="{BB962C8B-B14F-4D97-AF65-F5344CB8AC3E}">
        <p14:creationId xmlns:p14="http://schemas.microsoft.com/office/powerpoint/2010/main" val="26299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 smtClean="0">
                <a:solidFill>
                  <a:schemeClr val="accent6"/>
                </a:solidFill>
              </a:rPr>
              <a:t>1. Werkloos, werkzoekend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412875"/>
            <a:ext cx="8451850" cy="4824413"/>
          </a:xfrm>
        </p:spPr>
        <p:txBody>
          <a:bodyPr/>
          <a:lstStyle/>
          <a:p>
            <a:pPr>
              <a:buClrTx/>
            </a:pPr>
            <a:r>
              <a:rPr lang="nl-NL" altLang="nl-NL" sz="2000" dirty="0" smtClean="0"/>
              <a:t>Werkloosheid hoort bij onze samenleving, een economisch, sociaal- en maatschappelijk probleem</a:t>
            </a:r>
          </a:p>
          <a:p>
            <a:pPr>
              <a:buClrTx/>
            </a:pPr>
            <a:r>
              <a:rPr lang="nl-NL" altLang="nl-NL" sz="2000" dirty="0" smtClean="0"/>
              <a:t>Burger is </a:t>
            </a:r>
            <a:r>
              <a:rPr lang="nl-NL" altLang="nl-NL" sz="2000" b="1" dirty="0" smtClean="0"/>
              <a:t>digitaal</a:t>
            </a:r>
            <a:r>
              <a:rPr lang="nl-NL" altLang="nl-NL" sz="2000" dirty="0" smtClean="0"/>
              <a:t> </a:t>
            </a:r>
            <a:r>
              <a:rPr lang="nl-NL" altLang="nl-NL" sz="2000" b="1" dirty="0" smtClean="0"/>
              <a:t>vaardig</a:t>
            </a:r>
            <a:r>
              <a:rPr lang="nl-NL" altLang="nl-NL" sz="2000" dirty="0" smtClean="0"/>
              <a:t> en is zelf verantwoordelijk voor het vinden van werk  </a:t>
            </a:r>
          </a:p>
          <a:p>
            <a:pPr>
              <a:buClrTx/>
            </a:pPr>
            <a:r>
              <a:rPr lang="nl-NL" altLang="nl-NL" sz="2000" dirty="0" smtClean="0"/>
              <a:t>Werkloosheid doet wat met mensen: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nl-NL" altLang="nl-NL" sz="2000" dirty="0" smtClean="0"/>
              <a:t>Levensritme verandert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nl-NL" altLang="nl-NL" sz="2000" dirty="0" smtClean="0"/>
              <a:t>Sociale contacten vervallen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nl-NL" altLang="nl-NL" sz="2000" dirty="0" smtClean="0"/>
              <a:t>Raakt </a:t>
            </a:r>
            <a:r>
              <a:rPr lang="nl-NL" altLang="nl-NL" sz="2000" dirty="0"/>
              <a:t>je zelfvertrouwen</a:t>
            </a:r>
            <a:endParaRPr lang="nl-NL" altLang="nl-NL" sz="2000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nl-NL" altLang="nl-NL" sz="2000" dirty="0" smtClean="0"/>
              <a:t>Financiële gevolgen </a:t>
            </a:r>
          </a:p>
          <a:p>
            <a:pPr>
              <a:buClrTx/>
            </a:pPr>
            <a:r>
              <a:rPr lang="nl-NL" altLang="nl-NL" sz="2000" dirty="0" smtClean="0"/>
              <a:t>Acceptatieproces, nieuwe mogelijkheden zien</a:t>
            </a:r>
          </a:p>
          <a:p>
            <a:pPr>
              <a:buClrTx/>
            </a:pPr>
            <a:r>
              <a:rPr lang="nl-NL" altLang="nl-NL" sz="2000" dirty="0"/>
              <a:t>Korte- en lange termijn </a:t>
            </a:r>
            <a:r>
              <a:rPr lang="nl-NL" altLang="nl-NL" sz="2000" dirty="0" smtClean="0"/>
              <a:t>strategie</a:t>
            </a:r>
            <a:endParaRPr lang="nl-NL" altLang="nl-NL" sz="2000" dirty="0"/>
          </a:p>
          <a:p>
            <a:pPr>
              <a:buClrTx/>
            </a:pPr>
            <a:r>
              <a:rPr lang="nl-NL" altLang="nl-NL" sz="2000" dirty="0" smtClean="0"/>
              <a:t>Sociale zekerheid: UWV (Werkloosheidswet) en gemeenten (Participatiewet/bijstand)</a:t>
            </a:r>
          </a:p>
          <a:p>
            <a:pPr marL="0" indent="0">
              <a:buClrTx/>
              <a:buNone/>
            </a:pPr>
            <a:endParaRPr lang="nl-NL" altLang="nl-NL" sz="2000" dirty="0" smtClean="0"/>
          </a:p>
          <a:p>
            <a:pPr>
              <a:buClrTx/>
            </a:pP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646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3528" y="-2849642"/>
            <a:ext cx="8424936" cy="818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nl-NL" b="1" dirty="0" smtClean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nl-NL" sz="2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Cursus </a:t>
            </a:r>
            <a:r>
              <a:rPr lang="nl-NL" sz="29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Digisterker</a:t>
            </a:r>
            <a:endParaRPr lang="nl-NL" sz="29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Gemeente Alphen aan den Rijn biedt samen met Bibliotheek Rijn en Venen de cursus ‘</a:t>
            </a:r>
            <a:r>
              <a:rPr lang="nl-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Digisterker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Werken met de digitale overheid’ aan. </a:t>
            </a:r>
          </a:p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volgende onderwerpen komen aan bod: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het aanvragen en gebruiken van </a:t>
            </a:r>
            <a:r>
              <a:rPr lang="nl-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DigiD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het zoeken en vinden van informatie op overheidswebsites;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het aanvragen (van bijvoorbeeld een toeslag of het (digitaal) maken van een afspraak;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het gebruiken van persoonlijke omgevingen van overheidsorganisatie (zoals Mijn toeslagen, werk.nl en </a:t>
            </a:r>
            <a:r>
              <a:rPr lang="nl-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MijnOverheid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 leert tijdens de cursus, die uit 4 bijeenkomsten bestaat, stap-voor-stap waar u deze en andere informatie vindt en hoe u uw zaken met de overheid regelt. Door praktische oefeningen en persoonlijke begeleiding gaat u zelf aan de slag binnen de digitale overheid. We gaan er wel van uit dat u al een klein beetje ervaring heeft met computers en het internet.</a:t>
            </a:r>
          </a:p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Meer informatie over de cursus vindt u op de website van Bibliotheek Rijn en Venen. </a:t>
            </a:r>
          </a:p>
          <a:p>
            <a:endParaRPr lang="nl-N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Aanmelden?</a:t>
            </a:r>
          </a:p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kunt over deze cursus bellen met Bibliotheek Rijn en Venen, telefoonnummer 0172-475 771 of een e-mail sturen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naar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aanmelding@bibliotheekrijnenvenen.nl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35" y="5190526"/>
            <a:ext cx="1440160" cy="14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3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Zorg en welzijn in de buurt</a:t>
            </a:r>
          </a:p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Tom helpt mensen een handje (bij ziekte, sociale contacten, administratie etc.)</a:t>
            </a:r>
          </a:p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kunt uw talent inzetten, iedereen doet mee!</a:t>
            </a:r>
          </a:p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Waar vind ik Tom?</a:t>
            </a:r>
          </a:p>
          <a:p>
            <a:pPr marL="109728" indent="0">
              <a:buNone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www.tomindebuurt.nl </a:t>
            </a:r>
          </a:p>
          <a:p>
            <a:pPr marL="109728" indent="0">
              <a:buNone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088-9004567</a:t>
            </a:r>
          </a:p>
          <a:p>
            <a:pPr marL="109728" indent="0">
              <a:buNone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inloop in het wijkcentrum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900" dirty="0" smtClean="0"/>
              <a:t>Tom in de buurt</a:t>
            </a:r>
            <a:endParaRPr lang="nl-NL" sz="2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322910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5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Mensen kunnen door verschillende oorzaken in financiële problemen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komen, bijvoorbeeld door werkloosheid. In de financiële check brengen wij uw inkomsten en uitgaven in beeld en kijken of u wel gebruik maakt van alle inkomensregelingen er bij de overheid zijn.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hulp die wij kunnen bieden hangt af van uw vraag.  Afhankelijk van uw situatie kunt u in aanmerking komen voor:</a:t>
            </a:r>
            <a:b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Adviezen en tips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over besteding van uw inkomen of het bijhouden van uw administratie</a:t>
            </a:r>
            <a:b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Deelname aan de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"Uitkomen met inkomen" (Omgaan met geld)</a:t>
            </a:r>
          </a:p>
          <a:p>
            <a:pPr marL="0" indent="0">
              <a:buNone/>
            </a:pP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Wij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kunnen u verder informeren in een vrijblijvend adviesgesprek.</a:t>
            </a:r>
          </a:p>
          <a:p>
            <a:pPr marL="0" indent="0">
              <a:buNone/>
            </a:pP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Waar nodig kunnen wij u ondersteunen door:</a:t>
            </a:r>
            <a:b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(Tijdelijk) overdragen van het beheer over uw financiën (Budgetbeheer)</a:t>
            </a:r>
            <a:b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Bemiddeling bij afspraken met schuldeisers (Schuldhulpverlening)</a:t>
            </a:r>
            <a:b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Een verklaring voor de Wet Schuldsanering Natuurlijke Personen (WSNP)</a:t>
            </a:r>
            <a:b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nl-NL" sz="2900" dirty="0" smtClean="0">
                <a:latin typeface="+mn-lt"/>
                <a:ea typeface="+mn-ea"/>
                <a:cs typeface="+mn-cs"/>
              </a:rPr>
              <a:t>Financiële check bij inkomensterugval</a:t>
            </a:r>
            <a:endParaRPr lang="nl-NL" sz="2900" dirty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36427"/>
            <a:ext cx="2511166" cy="167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6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 smtClean="0">
                <a:solidFill>
                  <a:schemeClr val="accent6"/>
                </a:solidFill>
              </a:rPr>
              <a:t>2. Wat kunt u van UWV verwachten?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384317"/>
            <a:ext cx="8451850" cy="4997011"/>
          </a:xfrm>
        </p:spPr>
        <p:txBody>
          <a:bodyPr/>
          <a:lstStyle/>
          <a:p>
            <a:pPr>
              <a:buClrTx/>
            </a:pPr>
            <a:endParaRPr lang="nl-NL" altLang="nl-NL" sz="2000" dirty="0" smtClean="0"/>
          </a:p>
          <a:p>
            <a:pPr>
              <a:buClrTx/>
            </a:pPr>
            <a:r>
              <a:rPr lang="nl-NL" altLang="nl-NL" sz="2000" dirty="0" smtClean="0"/>
              <a:t>Digitale dienstverlening via websites werk.nl en uwv.nl </a:t>
            </a:r>
          </a:p>
          <a:p>
            <a:pPr>
              <a:buClrTx/>
            </a:pPr>
            <a:r>
              <a:rPr lang="nl-NL" altLang="nl-NL" sz="2000" dirty="0" smtClean="0"/>
              <a:t>Op ieder </a:t>
            </a:r>
            <a:r>
              <a:rPr lang="nl-NL" altLang="nl-NL" sz="2000" dirty="0"/>
              <a:t>moment kunt u inloggen in uw persoonlijke omgeving voor nuttige tips en </a:t>
            </a:r>
            <a:r>
              <a:rPr lang="nl-NL" altLang="nl-NL" sz="2000" dirty="0" smtClean="0"/>
              <a:t>arbeidsmarktinformatie</a:t>
            </a:r>
          </a:p>
          <a:p>
            <a:pPr>
              <a:buClrTx/>
            </a:pPr>
            <a:r>
              <a:rPr lang="nl-NL" altLang="nl-NL" sz="2000" dirty="0" smtClean="0"/>
              <a:t>Klantcontactcentrum en Adviseur </a:t>
            </a:r>
            <a:r>
              <a:rPr lang="nl-NL" altLang="nl-NL" sz="2000" dirty="0"/>
              <a:t>werk </a:t>
            </a:r>
            <a:r>
              <a:rPr lang="nl-NL" altLang="nl-NL" sz="2000" dirty="0" smtClean="0"/>
              <a:t>geven </a:t>
            </a:r>
            <a:r>
              <a:rPr lang="nl-NL" altLang="nl-NL" sz="2000" dirty="0"/>
              <a:t>via berichten in de werkmap antwoord op uw vragen bij het zoeken naar </a:t>
            </a:r>
            <a:r>
              <a:rPr lang="nl-NL" altLang="nl-NL" sz="2000" dirty="0" smtClean="0"/>
              <a:t>werk</a:t>
            </a:r>
          </a:p>
          <a:p>
            <a:pPr>
              <a:buClrTx/>
            </a:pPr>
            <a:r>
              <a:rPr lang="nl-NL" sz="2000" dirty="0" smtClean="0"/>
              <a:t>UWV biedt </a:t>
            </a:r>
            <a:r>
              <a:rPr lang="nl-NL" sz="2000" dirty="0"/>
              <a:t>persoonlijke ondersteuning </a:t>
            </a:r>
            <a:r>
              <a:rPr lang="nl-NL" sz="2000" dirty="0" smtClean="0"/>
              <a:t>en dienstverlening tijdens uw zoektocht naar werk. Als basis hiervoor heeft u de werkverkenner ingevuld.  </a:t>
            </a:r>
          </a:p>
          <a:p>
            <a:pPr>
              <a:buClrTx/>
            </a:pPr>
            <a:r>
              <a:rPr lang="nl-NL" altLang="nl-NL" sz="2000" dirty="0" smtClean="0"/>
              <a:t>Bemiddeling op vacatures </a:t>
            </a:r>
            <a:r>
              <a:rPr lang="nl-NL" altLang="nl-NL" sz="2000" dirty="0"/>
              <a:t>via het Werkgeversservicepunt waarin UWV en gemeenten </a:t>
            </a:r>
            <a:r>
              <a:rPr lang="nl-NL" altLang="nl-NL" sz="2000" dirty="0" smtClean="0"/>
              <a:t>samenwerken</a:t>
            </a:r>
          </a:p>
          <a:p>
            <a:pPr>
              <a:buClrTx/>
            </a:pPr>
            <a:r>
              <a:rPr lang="nl-NL" altLang="nl-NL" sz="2000" dirty="0" smtClean="0"/>
              <a:t>Persoonlijk contact tijdens vrije inloop dinsdagmiddag Langegracht 72 in Leiden, telefonisch contact via 0900-9294</a:t>
            </a:r>
          </a:p>
          <a:p>
            <a:pPr marL="0" indent="0">
              <a:buClrTx/>
              <a:buNone/>
            </a:pPr>
            <a:r>
              <a:rPr lang="nl-NL" altLang="nl-NL" sz="2000" dirty="0"/>
              <a:t> 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418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>
                <a:solidFill>
                  <a:schemeClr val="accent6"/>
                </a:solidFill>
              </a:rPr>
              <a:t/>
            </a:r>
            <a:br>
              <a:rPr lang="nl-NL" dirty="0" smtClean="0">
                <a:solidFill>
                  <a:schemeClr val="accent6"/>
                </a:solidFill>
              </a:rPr>
            </a:br>
            <a:r>
              <a:rPr lang="nl-NL" dirty="0" smtClean="0">
                <a:solidFill>
                  <a:schemeClr val="accent6"/>
                </a:solidFill>
              </a:rPr>
              <a:t/>
            </a:r>
            <a:br>
              <a:rPr lang="nl-NL" dirty="0" smtClean="0">
                <a:solidFill>
                  <a:schemeClr val="accent6"/>
                </a:solidFill>
              </a:rPr>
            </a:br>
            <a:r>
              <a:rPr lang="nl-NL" dirty="0" smtClean="0">
                <a:solidFill>
                  <a:schemeClr val="accent6"/>
                </a:solidFill>
              </a:rPr>
              <a:t>Online dienstverlening met werk.nl</a:t>
            </a:r>
            <a:br>
              <a:rPr lang="nl-NL" dirty="0" smtClean="0">
                <a:solidFill>
                  <a:schemeClr val="accent6"/>
                </a:solidFill>
              </a:rPr>
            </a:br>
            <a:r>
              <a:rPr lang="nl-NL" dirty="0" smtClean="0">
                <a:solidFill>
                  <a:schemeClr val="accent6"/>
                </a:solidFill>
              </a:rPr>
              <a:t/>
            </a:r>
            <a:br>
              <a:rPr lang="nl-NL" dirty="0" smtClean="0">
                <a:solidFill>
                  <a:schemeClr val="accent6"/>
                </a:solidFill>
              </a:rPr>
            </a:br>
            <a:endParaRPr lang="nl-NL" dirty="0" smtClean="0">
              <a:solidFill>
                <a:schemeClr val="accent6"/>
              </a:solidFill>
            </a:endParaRPr>
          </a:p>
        </p:txBody>
      </p:sp>
      <p:pic>
        <p:nvPicPr>
          <p:cNvPr id="8" name="Afbeelding 7"/>
          <p:cNvPicPr/>
          <p:nvPr/>
        </p:nvPicPr>
        <p:blipFill rotWithShape="1">
          <a:blip r:embed="rId3"/>
          <a:srcRect t="59680" r="1455" b="8152"/>
          <a:stretch/>
        </p:blipFill>
        <p:spPr bwMode="auto">
          <a:xfrm>
            <a:off x="1403648" y="4437112"/>
            <a:ext cx="5676900" cy="1158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4142"/>
            <a:ext cx="52435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5"/>
          <a:srcRect t="23703" r="1924" b="5824"/>
          <a:stretch/>
        </p:blipFill>
        <p:spPr bwMode="auto">
          <a:xfrm>
            <a:off x="1620818" y="3650834"/>
            <a:ext cx="5242560" cy="2354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85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 smtClean="0">
                <a:solidFill>
                  <a:schemeClr val="accent6"/>
                </a:solidFill>
              </a:rPr>
              <a:t>Persoonlijke dienstverlening van UWV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384317"/>
            <a:ext cx="8451850" cy="4997011"/>
          </a:xfrm>
        </p:spPr>
        <p:txBody>
          <a:bodyPr/>
          <a:lstStyle/>
          <a:p>
            <a:pPr>
              <a:buClrTx/>
            </a:pPr>
            <a:endParaRPr lang="nl-NL" altLang="nl-NL" sz="2000" dirty="0" smtClean="0"/>
          </a:p>
          <a:p>
            <a:pPr marL="0" indent="0">
              <a:buClrTx/>
              <a:buNone/>
            </a:pPr>
            <a:endParaRPr lang="nl-NL" altLang="nl-NL" sz="2000" dirty="0"/>
          </a:p>
          <a:p>
            <a:pPr>
              <a:buClrTx/>
            </a:pPr>
            <a:r>
              <a:rPr lang="nl-NL" altLang="nl-NL" sz="2000" dirty="0" smtClean="0"/>
              <a:t>U krijgt op basis van uw persoonlijke- en arbeidsmarktsituatie één of meerdere persoonlijke gesprekken bij UWV</a:t>
            </a:r>
          </a:p>
          <a:p>
            <a:pPr>
              <a:buClrTx/>
            </a:pPr>
            <a:r>
              <a:rPr lang="nl-NL" altLang="nl-NL" sz="2000" dirty="0" smtClean="0"/>
              <a:t>Dienstverlening </a:t>
            </a:r>
            <a:r>
              <a:rPr lang="nl-NL" altLang="nl-NL" sz="2000" dirty="0"/>
              <a:t>op maat, waaraan heeft u behoefte en in welke vorm, online of </a:t>
            </a:r>
            <a:r>
              <a:rPr lang="nl-NL" altLang="nl-NL" sz="2000" dirty="0" smtClean="0"/>
              <a:t>persoonlijk?  </a:t>
            </a:r>
          </a:p>
          <a:p>
            <a:pPr>
              <a:buClrTx/>
            </a:pPr>
            <a:r>
              <a:rPr lang="nl-NL" altLang="nl-NL" sz="2000" dirty="0" smtClean="0"/>
              <a:t>U kunt zelf ook via de werkmap om een afspraak vragen </a:t>
            </a:r>
          </a:p>
          <a:p>
            <a:pPr>
              <a:buClrTx/>
            </a:pPr>
            <a:r>
              <a:rPr lang="nl-NL" altLang="nl-NL" sz="2000" dirty="0" smtClean="0"/>
              <a:t>Er zijn diverse workshops te volgen, variërend van een éénmalige- tot meerdaagse trainingen</a:t>
            </a:r>
          </a:p>
          <a:p>
            <a:pPr>
              <a:buClrTx/>
            </a:pPr>
            <a:r>
              <a:rPr lang="nl-NL" altLang="nl-NL" sz="2000" dirty="0" smtClean="0"/>
              <a:t>In een werkplan wordt uw persoonlijke- en arbeidsmarktsituatie in beeld gebracht en worden afspraken vastgelegd.  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5885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V_temp">
  <a:themeElements>
    <a:clrScheme name="">
      <a:dk1>
        <a:srgbClr val="231F20"/>
      </a:dk1>
      <a:lt1>
        <a:srgbClr val="F5F5F9"/>
      </a:lt1>
      <a:dk2>
        <a:srgbClr val="FF6600"/>
      </a:dk2>
      <a:lt2>
        <a:srgbClr val="0092CF"/>
      </a:lt2>
      <a:accent1>
        <a:srgbClr val="000078"/>
      </a:accent1>
      <a:accent2>
        <a:srgbClr val="0099FF"/>
      </a:accent2>
      <a:accent3>
        <a:srgbClr val="F9F9FB"/>
      </a:accent3>
      <a:accent4>
        <a:srgbClr val="1C191A"/>
      </a:accent4>
      <a:accent5>
        <a:srgbClr val="AAAABE"/>
      </a:accent5>
      <a:accent6>
        <a:srgbClr val="008AE7"/>
      </a:accent6>
      <a:hlink>
        <a:srgbClr val="3300CC"/>
      </a:hlink>
      <a:folHlink>
        <a:srgbClr val="CCFF00"/>
      </a:folHlink>
    </a:clrScheme>
    <a:fontScheme name="UWV_tem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WV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V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V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V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V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V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V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V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V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V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V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V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V_temp 13">
        <a:dk1>
          <a:srgbClr val="000000"/>
        </a:dk1>
        <a:lt1>
          <a:srgbClr val="F5F5F9"/>
        </a:lt1>
        <a:dk2>
          <a:srgbClr val="F36F21"/>
        </a:dk2>
        <a:lt2>
          <a:srgbClr val="0092CF"/>
        </a:lt2>
        <a:accent1>
          <a:srgbClr val="002A5C"/>
        </a:accent1>
        <a:accent2>
          <a:srgbClr val="0092CF"/>
        </a:accent2>
        <a:accent3>
          <a:srgbClr val="F9F9FB"/>
        </a:accent3>
        <a:accent4>
          <a:srgbClr val="000000"/>
        </a:accent4>
        <a:accent5>
          <a:srgbClr val="AAACB5"/>
        </a:accent5>
        <a:accent6>
          <a:srgbClr val="0084BB"/>
        </a:accent6>
        <a:hlink>
          <a:srgbClr val="0054A4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V_temp 14">
        <a:dk1>
          <a:srgbClr val="231F20"/>
        </a:dk1>
        <a:lt1>
          <a:srgbClr val="F5F5F9"/>
        </a:lt1>
        <a:dk2>
          <a:srgbClr val="F36F21"/>
        </a:dk2>
        <a:lt2>
          <a:srgbClr val="0092CF"/>
        </a:lt2>
        <a:accent1>
          <a:srgbClr val="002A5C"/>
        </a:accent1>
        <a:accent2>
          <a:srgbClr val="0092CF"/>
        </a:accent2>
        <a:accent3>
          <a:srgbClr val="F9F9FB"/>
        </a:accent3>
        <a:accent4>
          <a:srgbClr val="1C191A"/>
        </a:accent4>
        <a:accent5>
          <a:srgbClr val="AAACB5"/>
        </a:accent5>
        <a:accent6>
          <a:srgbClr val="0084BB"/>
        </a:accent6>
        <a:hlink>
          <a:srgbClr val="0054A4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V_temp 15">
        <a:dk1>
          <a:srgbClr val="231F20"/>
        </a:dk1>
        <a:lt1>
          <a:srgbClr val="F5F5F9"/>
        </a:lt1>
        <a:dk2>
          <a:srgbClr val="F36F21"/>
        </a:dk2>
        <a:lt2>
          <a:srgbClr val="0092CF"/>
        </a:lt2>
        <a:accent1>
          <a:srgbClr val="000066"/>
        </a:accent1>
        <a:accent2>
          <a:srgbClr val="0092CF"/>
        </a:accent2>
        <a:accent3>
          <a:srgbClr val="F9F9FB"/>
        </a:accent3>
        <a:accent4>
          <a:srgbClr val="1C191A"/>
        </a:accent4>
        <a:accent5>
          <a:srgbClr val="AAAAB8"/>
        </a:accent5>
        <a:accent6>
          <a:srgbClr val="0084BB"/>
        </a:accent6>
        <a:hlink>
          <a:srgbClr val="0054A4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V_temp 16">
        <a:dk1>
          <a:srgbClr val="231F20"/>
        </a:dk1>
        <a:lt1>
          <a:srgbClr val="F5F5F9"/>
        </a:lt1>
        <a:dk2>
          <a:srgbClr val="FF6600"/>
        </a:dk2>
        <a:lt2>
          <a:srgbClr val="0092CF"/>
        </a:lt2>
        <a:accent1>
          <a:srgbClr val="000066"/>
        </a:accent1>
        <a:accent2>
          <a:srgbClr val="0099FF"/>
        </a:accent2>
        <a:accent3>
          <a:srgbClr val="F9F9FB"/>
        </a:accent3>
        <a:accent4>
          <a:srgbClr val="1C191A"/>
        </a:accent4>
        <a:accent5>
          <a:srgbClr val="AAAAB8"/>
        </a:accent5>
        <a:accent6>
          <a:srgbClr val="008AE7"/>
        </a:accent6>
        <a:hlink>
          <a:srgbClr val="3300CC"/>
        </a:hlink>
        <a:folHlink>
          <a:srgbClr val="CC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1033</Words>
  <Application>Microsoft Office PowerPoint</Application>
  <PresentationFormat>Diavoorstelling (4:3)</PresentationFormat>
  <Paragraphs>216</Paragraphs>
  <Slides>22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32" baseType="lpstr">
      <vt:lpstr>Arial</vt:lpstr>
      <vt:lpstr>Calibri</vt:lpstr>
      <vt:lpstr>Lucida Sans Unicode</vt:lpstr>
      <vt:lpstr>Verdana</vt:lpstr>
      <vt:lpstr>Verdana </vt:lpstr>
      <vt:lpstr>Wingdings</vt:lpstr>
      <vt:lpstr>Wingdings 2</vt:lpstr>
      <vt:lpstr>Wingdings 3</vt:lpstr>
      <vt:lpstr>Concours</vt:lpstr>
      <vt:lpstr>UWV_temp</vt:lpstr>
      <vt:lpstr>PowerPoint-presentatie</vt:lpstr>
      <vt:lpstr>Programma </vt:lpstr>
      <vt:lpstr>1. Werkloos, werkzoekend</vt:lpstr>
      <vt:lpstr>PowerPoint-presentatie</vt:lpstr>
      <vt:lpstr>Tom in de buurt</vt:lpstr>
      <vt:lpstr>Financiële check bij inkomensterugval</vt:lpstr>
      <vt:lpstr>2. Wat kunt u van UWV verwachten?</vt:lpstr>
      <vt:lpstr>  Online dienstverlening met werk.nl  </vt:lpstr>
      <vt:lpstr>Persoonlijke dienstverlening van UWV</vt:lpstr>
      <vt:lpstr>Wat u moet weten als u een WW uitkering heeft</vt:lpstr>
      <vt:lpstr> Informatie zoeken over WW en UWV  </vt:lpstr>
      <vt:lpstr>Wat verwacht UWV van u? </vt:lpstr>
      <vt:lpstr>3. Uw strategie naar werk</vt:lpstr>
      <vt:lpstr>Gewoon doen met werk.nl!  </vt:lpstr>
      <vt:lpstr>Vragen?</vt:lpstr>
      <vt:lpstr>Welkom op het Serviceplein</vt:lpstr>
      <vt:lpstr> 4. Het Serviceplein   </vt:lpstr>
      <vt:lpstr>PowerPoint-presentatie</vt:lpstr>
      <vt:lpstr>PowerPoint-presentatie</vt:lpstr>
      <vt:lpstr>PowerPoint-presentatie</vt:lpstr>
      <vt:lpstr>PowerPoint-presentatie</vt:lpstr>
      <vt:lpstr>Nog vragen?</vt:lpstr>
    </vt:vector>
  </TitlesOfParts>
  <Company>Gemeente Alphen aan den Rijn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Serviceplein</dc:title>
  <dc:creator>szmis</dc:creator>
  <cp:lastModifiedBy>Hallema, Alex (A.)</cp:lastModifiedBy>
  <cp:revision>248</cp:revision>
  <cp:lastPrinted>2016-10-24T09:47:54Z</cp:lastPrinted>
  <dcterms:created xsi:type="dcterms:W3CDTF">2015-11-11T18:40:50Z</dcterms:created>
  <dcterms:modified xsi:type="dcterms:W3CDTF">2019-01-24T13:07:39Z</dcterms:modified>
</cp:coreProperties>
</file>