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4.xml.rels" ContentType="application/vnd.openxmlformats-package.relationships+xml"/>
  <Override PartName="/ppt/notesSlides/_rels/notesSlide24.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11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28.xml.rels" ContentType="application/vnd.openxmlformats-package.relationships+xml"/>
  <Override PartName="/ppt/slideLayouts/_rels/slideLayout129.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media/image9.png" ContentType="image/png"/>
  <Override PartName="/ppt/media/image28.jpeg" ContentType="image/jpeg"/>
  <Override PartName="/ppt/media/image1.png" ContentType="image/png"/>
  <Override PartName="/ppt/media/image38.tif" ContentType="image/tiff"/>
  <Override PartName="/ppt/media/image2.png" ContentType="image/png"/>
  <Override PartName="/ppt/media/image3.png" ContentType="image/png"/>
  <Override PartName="/ppt/media/image45.jpeg" ContentType="image/jpe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46.jpeg" ContentType="image/jpeg"/>
  <Override PartName="/ppt/media/image13.png" ContentType="image/png"/>
  <Override PartName="/ppt/media/image14.png" ContentType="image/png"/>
  <Override PartName="/ppt/media/image35.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57.tif" ContentType="image/tiff"/>
  <Override PartName="/ppt/media/image40.jpeg" ContentType="image/jpe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41.jpeg" ContentType="image/jpe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56.png" ContentType="image/png"/>
  <Override PartName="/ppt/media/image36.tif" ContentType="image/tiff"/>
  <Override PartName="/ppt/media/image37.jpeg" ContentType="image/jpeg"/>
  <Override PartName="/ppt/media/image55.png" ContentType="image/png"/>
  <Override PartName="/ppt/media/image39.jpeg" ContentType="image/jpeg"/>
  <Override PartName="/ppt/media/image42.jpeg" ContentType="image/jpeg"/>
  <Override PartName="/ppt/media/image43.tif" ContentType="image/tiff"/>
  <Override PartName="/ppt/media/image44.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Lst>
  <p:sldSz cx="9144000" cy="6858000"/>
  <p:notesSz cx="6742112"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PlaceHolder 1"/>
          <p:cNvSpPr>
            <a:spLocks noGrp="1"/>
          </p:cNvSpPr>
          <p:nvPr>
            <p:ph type="body"/>
          </p:nvPr>
        </p:nvSpPr>
        <p:spPr>
          <a:xfrm>
            <a:off x="756000" y="5078520"/>
            <a:ext cx="6047640" cy="4811040"/>
          </a:xfrm>
          <a:prstGeom prst="rect">
            <a:avLst/>
          </a:prstGeom>
        </p:spPr>
        <p:txBody>
          <a:bodyPr lIns="0" rIns="0" tIns="0" bIns="0"/>
          <a:p>
            <a:r>
              <a:rPr b="0" lang="nl-NL" sz="2000" spc="-1" strike="noStrike">
                <a:solidFill>
                  <a:srgbClr val="000000"/>
                </a:solidFill>
                <a:uFill>
                  <a:solidFill>
                    <a:srgbClr val="ffffff"/>
                  </a:solidFill>
                </a:uFill>
                <a:latin typeface="Arial"/>
              </a:rPr>
              <a:t>Klik om het formaat van de notities te bewerken</a:t>
            </a:r>
            <a:endParaRPr b="0" lang="nl-NL" sz="2000" spc="-1" strike="noStrike">
              <a:solidFill>
                <a:srgbClr val="000000"/>
              </a:solidFill>
              <a:uFill>
                <a:solidFill>
                  <a:srgbClr val="ffffff"/>
                </a:solidFill>
              </a:uFill>
              <a:latin typeface="Arial"/>
            </a:endParaRPr>
          </a:p>
        </p:txBody>
      </p:sp>
      <p:sp>
        <p:nvSpPr>
          <p:cNvPr id="443" name="PlaceHolder 2"/>
          <p:cNvSpPr>
            <a:spLocks noGrp="1"/>
          </p:cNvSpPr>
          <p:nvPr>
            <p:ph type="hdr"/>
          </p:nvPr>
        </p:nvSpPr>
        <p:spPr>
          <a:xfrm>
            <a:off x="0" y="0"/>
            <a:ext cx="3280680" cy="534240"/>
          </a:xfrm>
          <a:prstGeom prst="rect">
            <a:avLst/>
          </a:prstGeom>
        </p:spPr>
        <p:txBody>
          <a:bodyPr lIns="0" rIns="0" tIns="0" bIns="0"/>
          <a:p>
            <a:r>
              <a:rPr b="0" lang="nl-NL" sz="1400" spc="-1" strike="noStrike">
                <a:solidFill>
                  <a:srgbClr val="000000"/>
                </a:solidFill>
                <a:uFill>
                  <a:solidFill>
                    <a:srgbClr val="ffffff"/>
                  </a:solidFill>
                </a:uFill>
                <a:latin typeface="Times New Roman"/>
              </a:rPr>
              <a:t>&lt;koptekst&gt;</a:t>
            </a:r>
            <a:endParaRPr b="0" lang="nl-NL" sz="1400" spc="-1" strike="noStrike">
              <a:solidFill>
                <a:srgbClr val="000000"/>
              </a:solidFill>
              <a:uFill>
                <a:solidFill>
                  <a:srgbClr val="ffffff"/>
                </a:solidFill>
              </a:uFill>
              <a:latin typeface="Times New Roman"/>
            </a:endParaRPr>
          </a:p>
        </p:txBody>
      </p:sp>
      <p:sp>
        <p:nvSpPr>
          <p:cNvPr id="444" name="PlaceHolder 3"/>
          <p:cNvSpPr>
            <a:spLocks noGrp="1"/>
          </p:cNvSpPr>
          <p:nvPr>
            <p:ph type="dt"/>
          </p:nvPr>
        </p:nvSpPr>
        <p:spPr>
          <a:xfrm>
            <a:off x="4278960" y="0"/>
            <a:ext cx="3280680" cy="534240"/>
          </a:xfrm>
          <a:prstGeom prst="rect">
            <a:avLst/>
          </a:prstGeom>
        </p:spPr>
        <p:txBody>
          <a:bodyPr lIns="0" rIns="0" tIns="0" bIns="0"/>
          <a:p>
            <a:pPr algn="r"/>
            <a:r>
              <a:rPr b="0" lang="nl-NL" sz="1400" spc="-1" strike="noStrike">
                <a:solidFill>
                  <a:srgbClr val="000000"/>
                </a:solidFill>
                <a:uFill>
                  <a:solidFill>
                    <a:srgbClr val="ffffff"/>
                  </a:solidFill>
                </a:uFill>
                <a:latin typeface="Times New Roman"/>
              </a:rPr>
              <a:t>&lt;datum/tijd&gt;</a:t>
            </a:r>
            <a:endParaRPr b="0" lang="nl-NL" sz="1400" spc="-1" strike="noStrike">
              <a:solidFill>
                <a:srgbClr val="000000"/>
              </a:solidFill>
              <a:uFill>
                <a:solidFill>
                  <a:srgbClr val="ffffff"/>
                </a:solidFill>
              </a:uFill>
              <a:latin typeface="Times New Roman"/>
            </a:endParaRPr>
          </a:p>
        </p:txBody>
      </p:sp>
      <p:sp>
        <p:nvSpPr>
          <p:cNvPr id="445" name="PlaceHolder 4"/>
          <p:cNvSpPr>
            <a:spLocks noGrp="1"/>
          </p:cNvSpPr>
          <p:nvPr>
            <p:ph type="ftr"/>
          </p:nvPr>
        </p:nvSpPr>
        <p:spPr>
          <a:xfrm>
            <a:off x="0" y="10157400"/>
            <a:ext cx="3280680" cy="534240"/>
          </a:xfrm>
          <a:prstGeom prst="rect">
            <a:avLst/>
          </a:prstGeom>
        </p:spPr>
        <p:txBody>
          <a:bodyPr lIns="0" rIns="0" tIns="0" bIns="0" anchor="b"/>
          <a:p>
            <a:r>
              <a:rPr b="0" lang="nl-NL" sz="1400" spc="-1" strike="noStrike">
                <a:solidFill>
                  <a:srgbClr val="000000"/>
                </a:solidFill>
                <a:uFill>
                  <a:solidFill>
                    <a:srgbClr val="ffffff"/>
                  </a:solidFill>
                </a:uFill>
                <a:latin typeface="Times New Roman"/>
              </a:rPr>
              <a:t>&lt;voettekst&gt;</a:t>
            </a:r>
            <a:endParaRPr b="0" lang="nl-NL" sz="1400" spc="-1" strike="noStrike">
              <a:solidFill>
                <a:srgbClr val="000000"/>
              </a:solidFill>
              <a:uFill>
                <a:solidFill>
                  <a:srgbClr val="ffffff"/>
                </a:solidFill>
              </a:uFill>
              <a:latin typeface="Times New Roman"/>
            </a:endParaRPr>
          </a:p>
        </p:txBody>
      </p:sp>
      <p:sp>
        <p:nvSpPr>
          <p:cNvPr id="446" name="PlaceHolder 5"/>
          <p:cNvSpPr>
            <a:spLocks noGrp="1"/>
          </p:cNvSpPr>
          <p:nvPr>
            <p:ph type="sldNum"/>
          </p:nvPr>
        </p:nvSpPr>
        <p:spPr>
          <a:xfrm>
            <a:off x="4278960" y="10157400"/>
            <a:ext cx="3280680" cy="534240"/>
          </a:xfrm>
          <a:prstGeom prst="rect">
            <a:avLst/>
          </a:prstGeom>
        </p:spPr>
        <p:txBody>
          <a:bodyPr lIns="0" rIns="0" tIns="0" bIns="0" anchor="b"/>
          <a:p>
            <a:pPr algn="r"/>
            <a:fld id="{98457694-248F-40CF-B279-57A4EC2E4573}" type="slidenum">
              <a:rPr b="0" lang="nl-NL" sz="1400" spc="-1" strike="noStrike">
                <a:solidFill>
                  <a:srgbClr val="000000"/>
                </a:solidFill>
                <a:uFill>
                  <a:solidFill>
                    <a:srgbClr val="ffffff"/>
                  </a:solidFill>
                </a:uFill>
                <a:latin typeface="Times New Roman"/>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674280" y="4689360"/>
            <a:ext cx="5393160" cy="4442400"/>
          </a:xfrm>
          <a:prstGeom prst="rect">
            <a:avLst/>
          </a:prstGeom>
        </p:spPr>
        <p:txBody>
          <a:bodyPr lIns="90720" rIns="90720" tIns="45360" bIns="45360"/>
          <a:p>
            <a:endParaRPr b="0" lang="nl-NL" sz="2000" spc="-1" strike="noStrike">
              <a:solidFill>
                <a:srgbClr val="000000"/>
              </a:solidFill>
              <a:uFill>
                <a:solidFill>
                  <a:srgbClr val="ffffff"/>
                </a:solidFill>
              </a:uFill>
              <a:latin typeface="Arial"/>
            </a:endParaRPr>
          </a:p>
        </p:txBody>
      </p:sp>
      <p:sp>
        <p:nvSpPr>
          <p:cNvPr id="533"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449ADD9D-D069-445E-845D-3ACB8162B1F9}" type="slidenum">
              <a:rPr b="0" lang="nl-NL" sz="1200" spc="-1" strike="noStrike">
                <a:solidFill>
                  <a:srgbClr val="000000"/>
                </a:solidFill>
                <a:uFill>
                  <a:solidFill>
                    <a:srgbClr val="ffffff"/>
                  </a:solidFill>
                </a:uFill>
                <a:latin typeface="Arial"/>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body"/>
          </p:nvPr>
        </p:nvSpPr>
        <p:spPr>
          <a:xfrm>
            <a:off x="674280" y="4689360"/>
            <a:ext cx="5393160" cy="4442400"/>
          </a:xfrm>
          <a:prstGeom prst="rect">
            <a:avLst/>
          </a:prstGeom>
        </p:spPr>
        <p:txBody>
          <a:bodyPr lIns="90720" rIns="90720" tIns="45360" bIns="45360"/>
          <a:p>
            <a:r>
              <a:rPr b="0" lang="nl-NL" sz="2000" spc="-1" strike="noStrike" u="sng">
                <a:solidFill>
                  <a:srgbClr val="000000"/>
                </a:solidFill>
                <a:uFill>
                  <a:solidFill>
                    <a:srgbClr val="ffffff"/>
                  </a:solidFill>
                </a:uFill>
                <a:latin typeface="Arial"/>
              </a:rPr>
              <a:t>Uitleg</a:t>
            </a:r>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In deze grafiek wordt inzicht gegeven in de ontwikkeling van het aantal </a:t>
            </a:r>
            <a:r>
              <a:rPr b="1" lang="nl-NL" sz="2000" spc="-1" strike="noStrike">
                <a:solidFill>
                  <a:srgbClr val="000000"/>
                </a:solidFill>
                <a:uFill>
                  <a:solidFill>
                    <a:srgbClr val="ffffff"/>
                  </a:solidFill>
                </a:uFill>
                <a:latin typeface="Arial"/>
              </a:rPr>
              <a:t>werknemersbanen</a:t>
            </a:r>
            <a:r>
              <a:rPr b="0" lang="nl-NL" sz="2000" spc="-1" strike="noStrike">
                <a:solidFill>
                  <a:srgbClr val="000000"/>
                </a:solidFill>
                <a:uFill>
                  <a:solidFill>
                    <a:srgbClr val="ffffff"/>
                  </a:solidFill>
                </a:uFill>
                <a:latin typeface="Arial"/>
              </a:rPr>
              <a:t> naar sector voor het jaar 2018, (ZZP banen worden dus buitenbeschouwing gelaten)</a:t>
            </a:r>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De omvang van de bollen bepaald hier de grote van het aantal werknemersbanen, hoe groter de bol des te meer banen er zijn in die sector</a:t>
            </a:r>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In de grafiek zijn ook twee assen weergegeven</a:t>
            </a:r>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Als een sectorbol aan de rechterkant van de verticale as ligt, betekent dit dat de sector in onze regio (Holland Rijnland) relatief groter is ten opzichte van het gemiddelde. Andersom, ligt een sectorbol links van de verticale as dan is de sector kleiner in onze regio ten opzichte van Nederland</a:t>
            </a:r>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Als voorbeeld, in de grootste sector zorg en welzijn zijn er dus relatief meer banen in onze regio den opzichte van wat er gemiddeld aan banen beschikbaar is in deze sector in Nederland</a:t>
            </a:r>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Ligt een sectorbol boven de horizontale as dan betekent dit dat de banengroei in de sector harder groeit versus het gemiddelde in Nederland. Ligt de sector onder de horizontale as dan betekent dit het omgekeerde</a:t>
            </a:r>
            <a:endParaRPr b="0" lang="nl-NL" sz="2000" spc="-1" strike="noStrike">
              <a:solidFill>
                <a:srgbClr val="000000"/>
              </a:solidFill>
              <a:uFill>
                <a:solidFill>
                  <a:srgbClr val="ffffff"/>
                </a:solidFill>
              </a:uFill>
              <a:latin typeface="Arial"/>
            </a:endParaRPr>
          </a:p>
          <a:p>
            <a:pPr marL="1699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Er kunnen dus een aantal conclusies uit deze grafiek worden getrokken:</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lvl="1" marL="6235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Binnen onze regio is de kans groter dan gemiddeld dat mensen werken in een groothandel, het onderwijs, zorg en welzijn of de horeca</a:t>
            </a:r>
            <a:endParaRPr b="0" lang="nl-NL" sz="2000" spc="-1" strike="noStrike">
              <a:solidFill>
                <a:srgbClr val="000000"/>
              </a:solidFill>
              <a:uFill>
                <a:solidFill>
                  <a:srgbClr val="ffffff"/>
                </a:solidFill>
              </a:uFill>
              <a:latin typeface="Arial"/>
            </a:endParaRPr>
          </a:p>
          <a:p>
            <a:pPr marL="453240">
              <a:lnSpc>
                <a:spcPct val="100000"/>
              </a:lnSpc>
            </a:pPr>
            <a:endParaRPr b="0" lang="nl-NL" sz="2000" spc="-1" strike="noStrike">
              <a:solidFill>
                <a:srgbClr val="000000"/>
              </a:solidFill>
              <a:uFill>
                <a:solidFill>
                  <a:srgbClr val="ffffff"/>
                </a:solidFill>
              </a:uFill>
              <a:latin typeface="Arial"/>
            </a:endParaRPr>
          </a:p>
          <a:p>
            <a:pPr lvl="1" marL="6235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In deze sectoren zijn relatief veel banen te vinden en hiermee is de kans op werk in deze sectoren dus ook groter dan gemiddeld</a:t>
            </a:r>
            <a:endParaRPr b="0" lang="nl-NL" sz="2000" spc="-1" strike="noStrike">
              <a:solidFill>
                <a:srgbClr val="000000"/>
              </a:solidFill>
              <a:uFill>
                <a:solidFill>
                  <a:srgbClr val="ffffff"/>
                </a:solidFill>
              </a:uFill>
              <a:latin typeface="Arial"/>
            </a:endParaRPr>
          </a:p>
          <a:p>
            <a:pPr marL="453240">
              <a:lnSpc>
                <a:spcPct val="100000"/>
              </a:lnSpc>
            </a:pPr>
            <a:endParaRPr b="0" lang="nl-NL" sz="2000" spc="-1" strike="noStrike">
              <a:solidFill>
                <a:srgbClr val="000000"/>
              </a:solidFill>
              <a:uFill>
                <a:solidFill>
                  <a:srgbClr val="ffffff"/>
                </a:solidFill>
              </a:uFill>
              <a:latin typeface="Arial"/>
            </a:endParaRPr>
          </a:p>
          <a:p>
            <a:pPr lvl="1" marL="6235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Het vooruitzicht qua banengroei in deze sectoren is positief, alle sectoren zullen harder groeien dan 1%, overigens geldt voor alle sectoren groei met uitzondering van financiele diensten</a:t>
            </a:r>
            <a:endParaRPr b="0" lang="nl-NL" sz="2000" spc="-1" strike="noStrike">
              <a:solidFill>
                <a:srgbClr val="000000"/>
              </a:solidFill>
              <a:uFill>
                <a:solidFill>
                  <a:srgbClr val="ffffff"/>
                </a:solidFill>
              </a:uFill>
              <a:latin typeface="Arial"/>
            </a:endParaRPr>
          </a:p>
          <a:p>
            <a:pPr marL="453240">
              <a:lnSpc>
                <a:spcPct val="100000"/>
              </a:lnSpc>
            </a:pPr>
            <a:endParaRPr b="0" lang="nl-NL" sz="2000" spc="-1" strike="noStrike">
              <a:solidFill>
                <a:srgbClr val="000000"/>
              </a:solidFill>
              <a:uFill>
                <a:solidFill>
                  <a:srgbClr val="ffffff"/>
                </a:solidFill>
              </a:uFill>
              <a:latin typeface="Arial"/>
            </a:endParaRPr>
          </a:p>
          <a:p>
            <a:pPr lvl="1" marL="6235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Als voorbeeld, ben je verzorgende in de ouderen of gehandicaptenzorg, dan zou je zonder probleem een baan moeten kunnen vinden in onze regio</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lvl="1" marL="623520" indent="-169560">
              <a:lnSpc>
                <a:spcPct val="100000"/>
              </a:lnSpc>
              <a:buClr>
                <a:srgbClr val="000000"/>
              </a:buClr>
              <a:buFont typeface="StarSymbol"/>
              <a:buChar char="-"/>
            </a:pPr>
            <a:r>
              <a:rPr b="0" lang="nl-NL" sz="2000" spc="-1" strike="noStrike">
                <a:solidFill>
                  <a:srgbClr val="000000"/>
                </a:solidFill>
                <a:uFill>
                  <a:solidFill>
                    <a:srgbClr val="ffffff"/>
                  </a:solidFill>
                </a:uFill>
                <a:latin typeface="Arial"/>
              </a:rPr>
              <a:t>Omgekeerd geldt dat als je accountant of salarisadministrateur bent, de vooruitzichten in onze regio niet zo goed zijn. Niet alleen is de sector relatief klein, maar deze krimpt ook nog eens en per saldo is er hier ook minder werk te vinden ten opzichte van elders in het land</a:t>
            </a:r>
            <a:endParaRPr b="0" lang="nl-NL" sz="2000" spc="-1" strike="noStrike">
              <a:solidFill>
                <a:srgbClr val="000000"/>
              </a:solidFill>
              <a:uFill>
                <a:solidFill>
                  <a:srgbClr val="ffffff"/>
                </a:solidFill>
              </a:uFill>
              <a:latin typeface="Arial"/>
            </a:endParaRPr>
          </a:p>
          <a:p>
            <a:pPr marL="453240">
              <a:lnSpc>
                <a:spcPct val="100000"/>
              </a:lnSpc>
            </a:pPr>
            <a:endParaRPr b="0" lang="nl-NL" sz="2000" spc="-1" strike="noStrike">
              <a:solidFill>
                <a:srgbClr val="000000"/>
              </a:solidFill>
              <a:uFill>
                <a:solidFill>
                  <a:srgbClr val="ffffff"/>
                </a:solidFill>
              </a:uFill>
              <a:latin typeface="Arial"/>
            </a:endParaRPr>
          </a:p>
          <a:p>
            <a:pPr marL="453240">
              <a:lnSpc>
                <a:spcPct val="100000"/>
              </a:lnSpc>
            </a:pPr>
            <a:r>
              <a:rPr b="0" lang="nl-NL" sz="2000" spc="-1" strike="noStrike">
                <a:solidFill>
                  <a:srgbClr val="000000"/>
                </a:solidFill>
                <a:uFill>
                  <a:solidFill>
                    <a:srgbClr val="ffffff"/>
                  </a:solidFill>
                </a:uFill>
                <a:latin typeface="Arial"/>
              </a:rPr>
              <a:t>De inzichten uit deze grafiek kun je dus als leidraad gebruiken om te bepalen waar de meeste kans op werk ligt. De vraag is vervolgens naar welke competenties en vaardigheden er dan worden gezocht om vervolgens te bepalen hoe jezelf het beste kunt positioneren in je CV, motivatie of gesprek. Mocht je niet over de juiste competenties of vaardigheden beschikken in deze sectoren en is er geen kans op werk in jouw “eigen” sector dan kun je op of omscholing overwegen</a:t>
            </a:r>
            <a:endParaRPr b="0" lang="nl-NL" sz="2000" spc="-1" strike="noStrike">
              <a:solidFill>
                <a:srgbClr val="000000"/>
              </a:solidFill>
              <a:uFill>
                <a:solidFill>
                  <a:srgbClr val="ffffff"/>
                </a:solidFill>
              </a:uFill>
              <a:latin typeface="Arial"/>
            </a:endParaRPr>
          </a:p>
        </p:txBody>
      </p:sp>
      <p:sp>
        <p:nvSpPr>
          <p:cNvPr id="535"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5A118310-8E80-4877-B13A-A739822BAB15}"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PlaceHolder 1"/>
          <p:cNvSpPr>
            <a:spLocks noGrp="1"/>
          </p:cNvSpPr>
          <p:nvPr>
            <p:ph type="body"/>
          </p:nvPr>
        </p:nvSpPr>
        <p:spPr>
          <a:xfrm>
            <a:off x="674280" y="4689360"/>
            <a:ext cx="5393160" cy="4442400"/>
          </a:xfrm>
          <a:prstGeom prst="rect">
            <a:avLst/>
          </a:prstGeom>
        </p:spPr>
        <p:txBody>
          <a:bodyPr lIns="90720" rIns="90720" tIns="45360" bIns="45360"/>
          <a:p>
            <a:endParaRPr b="0" lang="nl-NL" sz="2000" spc="-1" strike="noStrike">
              <a:solidFill>
                <a:srgbClr val="000000"/>
              </a:solidFill>
              <a:uFill>
                <a:solidFill>
                  <a:srgbClr val="ffffff"/>
                </a:solidFill>
              </a:uFill>
              <a:latin typeface="Arial"/>
            </a:endParaRPr>
          </a:p>
          <a:p>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Verdana"/>
                <a:ea typeface="Verdana"/>
              </a:rPr>
              <a:t>Dankuwel voor uw komst en heel veel succes bij het </a:t>
            </a:r>
            <a:r>
              <a:rPr b="1" lang="nl-NL" sz="2000" spc="-1" strike="noStrike">
                <a:solidFill>
                  <a:srgbClr val="000000"/>
                </a:solidFill>
                <a:uFill>
                  <a:solidFill>
                    <a:srgbClr val="ffffff"/>
                  </a:solidFill>
                </a:uFill>
                <a:latin typeface="Verdana"/>
                <a:ea typeface="Verdana"/>
              </a:rPr>
              <a:t>vinden </a:t>
            </a:r>
            <a:r>
              <a:rPr b="0" lang="nl-NL" sz="2000" spc="-1" strike="noStrike">
                <a:solidFill>
                  <a:srgbClr val="000000"/>
                </a:solidFill>
                <a:uFill>
                  <a:solidFill>
                    <a:srgbClr val="ffffff"/>
                  </a:solidFill>
                </a:uFill>
                <a:latin typeface="Verdana"/>
                <a:ea typeface="Verdana"/>
              </a:rPr>
              <a:t>van werk!</a:t>
            </a:r>
            <a:endParaRPr b="0" lang="nl-NL" sz="2000" spc="-1" strike="noStrike">
              <a:solidFill>
                <a:srgbClr val="000000"/>
              </a:solidFill>
              <a:uFill>
                <a:solidFill>
                  <a:srgbClr val="ffffff"/>
                </a:solidFill>
              </a:uFill>
              <a:latin typeface="Arial"/>
            </a:endParaRPr>
          </a:p>
        </p:txBody>
      </p:sp>
      <p:sp>
        <p:nvSpPr>
          <p:cNvPr id="537"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9BEBD980-C3E5-4234-BE2A-50934C36612B}"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body"/>
          </p:nvPr>
        </p:nvSpPr>
        <p:spPr>
          <a:xfrm>
            <a:off x="674280" y="4689360"/>
            <a:ext cx="5393160" cy="4442400"/>
          </a:xfrm>
          <a:prstGeom prst="rect">
            <a:avLst/>
          </a:prstGeom>
        </p:spPr>
        <p:txBody>
          <a:bodyPr lIns="90720" rIns="90720" tIns="45360" bIns="45360"/>
          <a:p>
            <a:pPr marL="216000" indent="-216000">
              <a:lnSpc>
                <a:spcPct val="100000"/>
              </a:lnSpc>
            </a:pPr>
            <a:r>
              <a:rPr b="1" lang="nl-NL" sz="2000" spc="-1" strike="noStrike">
                <a:solidFill>
                  <a:srgbClr val="000000"/>
                </a:solidFill>
                <a:uFill>
                  <a:solidFill>
                    <a:srgbClr val="ffffff"/>
                  </a:solidFill>
                </a:uFill>
                <a:latin typeface="Verdana"/>
                <a:ea typeface="Verdana"/>
              </a:rPr>
              <a:t>Doel bijeenkomst uitleggen.</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1" lang="nl-NL" sz="2000" spc="-1" strike="noStrike">
                <a:solidFill>
                  <a:srgbClr val="000000"/>
                </a:solidFill>
                <a:uFill>
                  <a:solidFill>
                    <a:srgbClr val="ffffff"/>
                  </a:solidFill>
                </a:uFill>
                <a:latin typeface="Verdana"/>
                <a:ea typeface="Verdana"/>
              </a:rPr>
              <a:t>Vraag: Wie van u heeft de folder over rechten en plichten gelezen?</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1" lang="nl-NL" sz="2000" spc="-1" strike="noStrike">
                <a:solidFill>
                  <a:srgbClr val="000000"/>
                </a:solidFill>
                <a:uFill>
                  <a:solidFill>
                    <a:srgbClr val="ffffff"/>
                  </a:solidFill>
                </a:uFill>
                <a:latin typeface="Verdana"/>
                <a:ea typeface="Verdana"/>
              </a:rPr>
              <a:t>Tijdens deze rechten en plichtenbijeenkomst geven wij u veel algemene informatie:</a:t>
            </a:r>
            <a:endParaRPr b="0" lang="nl-NL" sz="2000" spc="-1" strike="noStrike">
              <a:solidFill>
                <a:srgbClr val="000000"/>
              </a:solidFill>
              <a:uFill>
                <a:solidFill>
                  <a:srgbClr val="ffffff"/>
                </a:solidFill>
              </a:uFill>
              <a:latin typeface="Arial"/>
            </a:endParaRPr>
          </a:p>
          <a:p>
            <a:pPr marL="172080" indent="-171720">
              <a:lnSpc>
                <a:spcPct val="100000"/>
              </a:lnSpc>
              <a:buClr>
                <a:srgbClr val="df2e20"/>
              </a:buClr>
              <a:buSzPct val="120000"/>
              <a:buFont typeface="Arial"/>
              <a:buChar char="•"/>
            </a:pPr>
            <a:r>
              <a:rPr b="0" lang="nl-NL" sz="2000" spc="-1" strike="noStrike">
                <a:solidFill>
                  <a:srgbClr val="000000"/>
                </a:solidFill>
                <a:uFill>
                  <a:solidFill>
                    <a:srgbClr val="ffffff"/>
                  </a:solidFill>
                </a:uFill>
                <a:latin typeface="Verdana"/>
                <a:ea typeface="Verdana"/>
              </a:rPr>
              <a:t>Wij gaan vertellen wat u van ons mag verwachten en wat wij van u verwachten</a:t>
            </a:r>
            <a:endParaRPr b="0" lang="nl-NL" sz="2000" spc="-1" strike="noStrike">
              <a:solidFill>
                <a:srgbClr val="000000"/>
              </a:solidFill>
              <a:uFill>
                <a:solidFill>
                  <a:srgbClr val="ffffff"/>
                </a:solidFill>
              </a:uFill>
              <a:latin typeface="Arial"/>
            </a:endParaRPr>
          </a:p>
          <a:p>
            <a:pPr marL="172080" indent="-171720">
              <a:lnSpc>
                <a:spcPct val="100000"/>
              </a:lnSpc>
              <a:buClr>
                <a:srgbClr val="df2e20"/>
              </a:buClr>
              <a:buSzPct val="120000"/>
              <a:buFont typeface="Arial"/>
              <a:buChar char="•"/>
            </a:pPr>
            <a:r>
              <a:rPr b="0" lang="nl-NL" sz="2000" spc="-1" strike="noStrike">
                <a:solidFill>
                  <a:srgbClr val="000000"/>
                </a:solidFill>
                <a:uFill>
                  <a:solidFill>
                    <a:srgbClr val="ffffff"/>
                  </a:solidFill>
                </a:uFill>
                <a:latin typeface="Verdana"/>
                <a:ea typeface="Verdana"/>
              </a:rPr>
              <a:t>Wanneer heeft u recht op een uitkering? Welke verplichtingen horen hierbij?</a:t>
            </a:r>
            <a:endParaRPr b="0" lang="nl-NL" sz="2000" spc="-1" strike="noStrike">
              <a:solidFill>
                <a:srgbClr val="000000"/>
              </a:solidFill>
              <a:uFill>
                <a:solidFill>
                  <a:srgbClr val="ffffff"/>
                </a:solidFill>
              </a:uFill>
              <a:latin typeface="Arial"/>
            </a:endParaRPr>
          </a:p>
          <a:p>
            <a:pPr marL="172080" indent="-171720">
              <a:lnSpc>
                <a:spcPct val="100000"/>
              </a:lnSpc>
              <a:buClr>
                <a:srgbClr val="df2e20"/>
              </a:buClr>
              <a:buSzPct val="120000"/>
              <a:buFont typeface="Arial"/>
              <a:buChar char="•"/>
            </a:pPr>
            <a:r>
              <a:rPr b="0" lang="nl-NL" sz="2000" spc="-1" strike="noStrike">
                <a:solidFill>
                  <a:srgbClr val="000000"/>
                </a:solidFill>
                <a:uFill>
                  <a:solidFill>
                    <a:srgbClr val="ffffff"/>
                  </a:solidFill>
                </a:uFill>
                <a:latin typeface="Verdana"/>
                <a:ea typeface="Verdana"/>
              </a:rPr>
              <a:t>Mocht u vragen hebben, stel ze gerust!</a:t>
            </a:r>
            <a:endParaRPr b="0" lang="nl-NL" sz="2000" spc="-1" strike="noStrike">
              <a:solidFill>
                <a:srgbClr val="000000"/>
              </a:solidFill>
              <a:uFill>
                <a:solidFill>
                  <a:srgbClr val="ffffff"/>
                </a:solidFill>
              </a:uFill>
              <a:latin typeface="Arial"/>
            </a:endParaRPr>
          </a:p>
          <a:p>
            <a:pPr marL="172080" indent="-171720">
              <a:lnSpc>
                <a:spcPct val="100000"/>
              </a:lnSpc>
              <a:buClr>
                <a:srgbClr val="df2e20"/>
              </a:buClr>
              <a:buSzPct val="120000"/>
              <a:buFont typeface="Arial"/>
              <a:buChar char="•"/>
            </a:pPr>
            <a:r>
              <a:rPr b="0" lang="nl-NL" sz="2000" spc="-1" strike="noStrike">
                <a:solidFill>
                  <a:srgbClr val="000000"/>
                </a:solidFill>
                <a:uFill>
                  <a:solidFill>
                    <a:srgbClr val="ffffff"/>
                  </a:solidFill>
                </a:uFill>
                <a:latin typeface="Verdana"/>
                <a:ea typeface="Verdana"/>
              </a:rPr>
              <a:t>Als u specifieke persoonlijke vragen heeft, dan kunt u terecht bij uw eigen inkomensspecialist of re-integratieconsulent</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marL="286920" indent="-286560">
              <a:lnSpc>
                <a:spcPct val="100000"/>
              </a:lnSpc>
            </a:pPr>
            <a:endParaRPr b="0" lang="nl-NL" sz="2000" spc="-1" strike="noStrike">
              <a:solidFill>
                <a:srgbClr val="000000"/>
              </a:solidFill>
              <a:uFill>
                <a:solidFill>
                  <a:srgbClr val="ffffff"/>
                </a:solidFill>
              </a:uFill>
              <a:latin typeface="Arial"/>
            </a:endParaRPr>
          </a:p>
          <a:p>
            <a:pPr marL="286920" indent="-286560">
              <a:lnSpc>
                <a:spcPct val="100000"/>
              </a:lnSpc>
            </a:pPr>
            <a:endParaRPr b="0" lang="nl-NL" sz="2000" spc="-1" strike="noStrike">
              <a:solidFill>
                <a:srgbClr val="000000"/>
              </a:solidFill>
              <a:uFill>
                <a:solidFill>
                  <a:srgbClr val="ffffff"/>
                </a:solidFill>
              </a:uFill>
              <a:latin typeface="Arial"/>
            </a:endParaRPr>
          </a:p>
        </p:txBody>
      </p:sp>
      <p:sp>
        <p:nvSpPr>
          <p:cNvPr id="521"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D161E182-8DA0-4230-8F40-E84661847036}"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body"/>
          </p:nvPr>
        </p:nvSpPr>
        <p:spPr>
          <a:xfrm>
            <a:off x="674280" y="4689360"/>
            <a:ext cx="5393160" cy="4442400"/>
          </a:xfrm>
          <a:prstGeom prst="rect">
            <a:avLst/>
          </a:prstGeom>
        </p:spPr>
        <p:txBody>
          <a:bodyPr lIns="90720" rIns="90720" tIns="45360" bIns="45360"/>
          <a:p>
            <a:pPr marL="172080" indent="-171720">
              <a:lnSpc>
                <a:spcPct val="100000"/>
              </a:lnSpc>
              <a:buClr>
                <a:srgbClr val="000000"/>
              </a:buClr>
              <a:buFont typeface="StarSymbol"/>
              <a:buChar char="-"/>
            </a:pPr>
            <a:r>
              <a:rPr b="0" lang="nl-NL" sz="2000" spc="-1" strike="noStrike">
                <a:solidFill>
                  <a:srgbClr val="000000"/>
                </a:solidFill>
                <a:uFill>
                  <a:solidFill>
                    <a:srgbClr val="ffffff"/>
                  </a:solidFill>
                </a:uFill>
                <a:latin typeface="Verdana"/>
                <a:ea typeface="Verdana"/>
              </a:rPr>
              <a:t>Uitkering is een tijdelijk vangnet. Het is de bedoeling dat u zo snel mogelijk weer in uw eigen levensonderhoud kunt voorzien.</a:t>
            </a:r>
            <a:endParaRPr b="0" lang="nl-NL" sz="2000" spc="-1" strike="noStrike">
              <a:solidFill>
                <a:srgbClr val="000000"/>
              </a:solidFill>
              <a:uFill>
                <a:solidFill>
                  <a:srgbClr val="ffffff"/>
                </a:solidFill>
              </a:uFill>
              <a:latin typeface="Arial"/>
            </a:endParaRPr>
          </a:p>
          <a:p>
            <a:pPr marL="172080" indent="-171720">
              <a:lnSpc>
                <a:spcPct val="100000"/>
              </a:lnSpc>
              <a:buClr>
                <a:srgbClr val="000000"/>
              </a:buClr>
              <a:buFont typeface="StarSymbol"/>
              <a:buChar char="-"/>
            </a:pPr>
            <a:r>
              <a:rPr b="0" lang="nl-NL" sz="2000" spc="-1" strike="noStrike">
                <a:solidFill>
                  <a:srgbClr val="000000"/>
                </a:solidFill>
                <a:uFill>
                  <a:solidFill>
                    <a:srgbClr val="ffffff"/>
                  </a:solidFill>
                </a:uFill>
                <a:latin typeface="Verdana"/>
                <a:ea typeface="Verdana"/>
              </a:rPr>
              <a:t>Werk gaat boven uitkering. U dient er alles aan te doen om zo snel mogelijk weer aan het werk te komen. </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r>
              <a:rPr b="1" lang="nl-NL" sz="2000" spc="-1" strike="noStrike">
                <a:solidFill>
                  <a:srgbClr val="000000"/>
                </a:solidFill>
                <a:uFill>
                  <a:solidFill>
                    <a:srgbClr val="ffffff"/>
                  </a:solidFill>
                </a:uFill>
                <a:latin typeface="Verdana"/>
                <a:ea typeface="Verdana"/>
              </a:rPr>
              <a:t>Vraag: Wat verstaan jullie onder eigen verantwoordelijkheid?</a:t>
            </a:r>
            <a:endParaRPr b="0" lang="nl-NL" sz="2000" spc="-1" strike="noStrike">
              <a:solidFill>
                <a:srgbClr val="000000"/>
              </a:solidFill>
              <a:uFill>
                <a:solidFill>
                  <a:srgbClr val="ffffff"/>
                </a:solidFill>
              </a:uFill>
              <a:latin typeface="Arial"/>
            </a:endParaRPr>
          </a:p>
          <a:p>
            <a:pPr marL="172080" indent="-171720">
              <a:lnSpc>
                <a:spcPct val="100000"/>
              </a:lnSpc>
              <a:buClr>
                <a:srgbClr val="000000"/>
              </a:buClr>
              <a:buFont typeface="StarSymbol"/>
              <a:buChar char="-"/>
            </a:pPr>
            <a:r>
              <a:rPr b="1" lang="nl-NL" sz="2000" spc="-1" strike="noStrike">
                <a:solidFill>
                  <a:srgbClr val="000000"/>
                </a:solidFill>
                <a:uFill>
                  <a:solidFill>
                    <a:srgbClr val="ffffff"/>
                  </a:solidFill>
                </a:uFill>
                <a:latin typeface="Verdana"/>
                <a:ea typeface="Verdana"/>
              </a:rPr>
              <a:t>Eigen verantwoordelijkheid </a:t>
            </a:r>
            <a:r>
              <a:rPr b="0" lang="nl-NL" sz="2000" spc="-1" strike="noStrike">
                <a:solidFill>
                  <a:srgbClr val="000000"/>
                </a:solidFill>
                <a:uFill>
                  <a:solidFill>
                    <a:srgbClr val="ffffff"/>
                  </a:solidFill>
                </a:uFill>
                <a:latin typeface="Verdana"/>
                <a:ea typeface="Verdana"/>
              </a:rPr>
              <a:t>ligt bij de klant: tijdig doorgeven wijzigingen</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marL="172080" indent="-171720">
              <a:lnSpc>
                <a:spcPct val="100000"/>
              </a:lnSpc>
              <a:buClr>
                <a:srgbClr val="000000"/>
              </a:buClr>
              <a:buFont typeface="StarSymbol"/>
              <a:buChar char="-"/>
            </a:pPr>
            <a:r>
              <a:rPr b="1" lang="nl-NL" sz="2000" spc="-1" strike="noStrike">
                <a:solidFill>
                  <a:srgbClr val="000000"/>
                </a:solidFill>
                <a:uFill>
                  <a:solidFill>
                    <a:srgbClr val="ffffff"/>
                  </a:solidFill>
                </a:uFill>
                <a:latin typeface="Verdana"/>
                <a:ea typeface="Verdana"/>
              </a:rPr>
              <a:t>Ondersteuning</a:t>
            </a:r>
            <a:r>
              <a:rPr b="0" lang="nl-NL" sz="2000" spc="-1" strike="noStrike">
                <a:solidFill>
                  <a:srgbClr val="000000"/>
                </a:solidFill>
                <a:uFill>
                  <a:solidFill>
                    <a:srgbClr val="ffffff"/>
                  </a:solidFill>
                </a:uFill>
                <a:latin typeface="Verdana"/>
                <a:ea typeface="Verdana"/>
              </a:rPr>
              <a:t> bij re-integratie: begeleiding door Re-integratieconsulent, workshops op Talentdag, leerwerktrajecten en/of vrijwilligerswerk </a:t>
            </a:r>
            <a:endParaRPr b="0" lang="nl-NL" sz="2000" spc="-1" strike="noStrike">
              <a:solidFill>
                <a:srgbClr val="000000"/>
              </a:solidFill>
              <a:uFill>
                <a:solidFill>
                  <a:srgbClr val="ffffff"/>
                </a:solidFill>
              </a:uFill>
              <a:latin typeface="Arial"/>
            </a:endParaRPr>
          </a:p>
        </p:txBody>
      </p:sp>
      <p:sp>
        <p:nvSpPr>
          <p:cNvPr id="523"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D20F5247-085A-4B62-8CC4-57FD0197A04C}"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body"/>
          </p:nvPr>
        </p:nvSpPr>
        <p:spPr>
          <a:xfrm>
            <a:off x="674280" y="4689360"/>
            <a:ext cx="5393160" cy="4442400"/>
          </a:xfrm>
          <a:prstGeom prst="rect">
            <a:avLst/>
          </a:prstGeom>
        </p:spPr>
        <p:txBody>
          <a:bodyPr lIns="90720" rIns="90720" tIns="45360" bIns="45360"/>
          <a:p>
            <a:pPr marL="216000" indent="-216000">
              <a:lnSpc>
                <a:spcPct val="100000"/>
              </a:lnSpc>
            </a:pPr>
            <a:r>
              <a:rPr b="1" lang="nl-NL" sz="2000" spc="-1" strike="noStrike">
                <a:solidFill>
                  <a:srgbClr val="000000"/>
                </a:solidFill>
                <a:uFill>
                  <a:solidFill>
                    <a:srgbClr val="ffffff"/>
                  </a:solidFill>
                </a:uFill>
                <a:latin typeface="Verdana"/>
                <a:ea typeface="Verdana"/>
              </a:rPr>
              <a:t>Indien u geen of onvoldoende inkomsten heeft, komt u mogelijk in aanmerking voor een uitkering </a:t>
            </a:r>
            <a:endParaRPr b="0" lang="nl-NL" sz="2000" spc="-1" strike="noStrike">
              <a:solidFill>
                <a:srgbClr val="000000"/>
              </a:solidFill>
              <a:uFill>
                <a:solidFill>
                  <a:srgbClr val="ffffff"/>
                </a:solidFill>
              </a:uFill>
              <a:latin typeface="Arial"/>
            </a:endParaRPr>
          </a:p>
          <a:p>
            <a:pPr marL="286920" indent="-286560">
              <a:lnSpc>
                <a:spcPct val="100000"/>
              </a:lnSpc>
              <a:buClr>
                <a:srgbClr val="df2e20"/>
              </a:buClr>
              <a:buSzPct val="120000"/>
              <a:buFont typeface="Wingdings" charset="2"/>
              <a:buChar char=""/>
            </a:pPr>
            <a:r>
              <a:rPr b="1" lang="nl-NL" sz="2000" spc="-1" strike="noStrike">
                <a:solidFill>
                  <a:srgbClr val="000000"/>
                </a:solidFill>
                <a:uFill>
                  <a:solidFill>
                    <a:srgbClr val="ffffff"/>
                  </a:solidFill>
                </a:uFill>
                <a:latin typeface="Verdana"/>
                <a:ea typeface="Verdana"/>
              </a:rPr>
              <a:t>Vraag:</a:t>
            </a:r>
            <a:r>
              <a:rPr b="0" lang="nl-NL" sz="2000" spc="-1" strike="noStrike">
                <a:solidFill>
                  <a:srgbClr val="000000"/>
                </a:solidFill>
                <a:uFill>
                  <a:solidFill>
                    <a:srgbClr val="ffffff"/>
                  </a:solidFill>
                </a:uFill>
                <a:latin typeface="Verdana"/>
                <a:ea typeface="Verdana"/>
              </a:rPr>
              <a:t> Wat verstaat u onder Inkomen?</a:t>
            </a:r>
            <a:endParaRPr b="0" lang="nl-NL" sz="2000" spc="-1" strike="noStrike">
              <a:solidFill>
                <a:srgbClr val="000000"/>
              </a:solidFill>
              <a:uFill>
                <a:solidFill>
                  <a:srgbClr val="ffffff"/>
                </a:solidFill>
              </a:uFill>
              <a:latin typeface="Arial"/>
            </a:endParaRPr>
          </a:p>
          <a:p>
            <a:pPr marL="286920" indent="-286560">
              <a:lnSpc>
                <a:spcPct val="100000"/>
              </a:lnSpc>
              <a:buClr>
                <a:srgbClr val="df2e20"/>
              </a:buClr>
              <a:buSzPct val="120000"/>
              <a:buFont typeface="Wingdings" charset="2"/>
              <a:buChar char=""/>
            </a:pPr>
            <a:r>
              <a:rPr b="1" lang="nl-NL" sz="2000" spc="-1" strike="noStrike">
                <a:solidFill>
                  <a:srgbClr val="000000"/>
                </a:solidFill>
                <a:uFill>
                  <a:solidFill>
                    <a:srgbClr val="ffffff"/>
                  </a:solidFill>
                </a:uFill>
                <a:latin typeface="Verdana"/>
                <a:ea typeface="Verdana"/>
              </a:rPr>
              <a:t>Vraag: </a:t>
            </a:r>
            <a:r>
              <a:rPr b="0" lang="nl-NL" sz="2000" spc="-1" strike="noStrike">
                <a:solidFill>
                  <a:srgbClr val="000000"/>
                </a:solidFill>
                <a:uFill>
                  <a:solidFill>
                    <a:srgbClr val="ffffff"/>
                  </a:solidFill>
                </a:uFill>
                <a:latin typeface="Verdana"/>
                <a:ea typeface="Verdana"/>
              </a:rPr>
              <a:t>Wat verstaat u onder Vermogen?</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r>
              <a:rPr b="1" lang="nl-NL" sz="2000" spc="-1" strike="noStrike">
                <a:solidFill>
                  <a:srgbClr val="000000"/>
                </a:solidFill>
                <a:uFill>
                  <a:solidFill>
                    <a:srgbClr val="ffffff"/>
                  </a:solidFill>
                </a:uFill>
                <a:latin typeface="Verdana"/>
                <a:ea typeface="Verdana"/>
              </a:rPr>
              <a:t>Voor jongeren onder de 27 jaar geldt de scholingsverplichting:</a:t>
            </a:r>
            <a:endParaRPr b="0" lang="nl-NL" sz="2000" spc="-1" strike="noStrike">
              <a:solidFill>
                <a:srgbClr val="000000"/>
              </a:solidFill>
              <a:uFill>
                <a:solidFill>
                  <a:srgbClr val="ffffff"/>
                </a:solidFill>
              </a:uFill>
              <a:latin typeface="Arial"/>
            </a:endParaRPr>
          </a:p>
          <a:p>
            <a:pPr marL="286920" indent="-286560">
              <a:lnSpc>
                <a:spcPct val="100000"/>
              </a:lnSpc>
              <a:buClr>
                <a:srgbClr val="df2e20"/>
              </a:buClr>
              <a:buSzPct val="120000"/>
              <a:buFont typeface="Wingdings" charset="2"/>
              <a:buChar char=""/>
            </a:pPr>
            <a:r>
              <a:rPr b="0" lang="nl-NL" sz="2000" spc="-1" strike="noStrike">
                <a:solidFill>
                  <a:srgbClr val="000000"/>
                </a:solidFill>
                <a:uFill>
                  <a:solidFill>
                    <a:srgbClr val="ffffff"/>
                  </a:solidFill>
                </a:uFill>
                <a:latin typeface="Verdana"/>
                <a:ea typeface="Verdana"/>
              </a:rPr>
              <a:t>Dat wil zeggen. dat zij verplicht zijn om onderwijs te volgen waarvoor zij recht hebben op Studiefinanciering.</a:t>
            </a:r>
            <a:endParaRPr b="0" lang="nl-NL" sz="2000" spc="-1" strike="noStrike">
              <a:solidFill>
                <a:srgbClr val="000000"/>
              </a:solidFill>
              <a:uFill>
                <a:solidFill>
                  <a:srgbClr val="ffffff"/>
                </a:solidFill>
              </a:uFill>
              <a:latin typeface="Arial"/>
            </a:endParaRPr>
          </a:p>
          <a:p>
            <a:pPr marL="286920" indent="-286560">
              <a:lnSpc>
                <a:spcPct val="100000"/>
              </a:lnSpc>
              <a:buClr>
                <a:srgbClr val="df2e20"/>
              </a:buClr>
              <a:buSzPct val="120000"/>
              <a:buFont typeface="Wingdings" charset="2"/>
              <a:buChar char=""/>
            </a:pPr>
            <a:r>
              <a:rPr b="0" lang="nl-NL" sz="2000" spc="-1" strike="noStrike">
                <a:solidFill>
                  <a:srgbClr val="000000"/>
                </a:solidFill>
                <a:uFill>
                  <a:solidFill>
                    <a:srgbClr val="ffffff"/>
                  </a:solidFill>
                </a:uFill>
                <a:latin typeface="Verdana"/>
                <a:ea typeface="Verdana"/>
              </a:rPr>
              <a:t>Zolang er nog geen sprake is van scholing, geldt de verplichting om zo snel mogelijk werk te vinden.</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p:txBody>
      </p:sp>
      <p:sp>
        <p:nvSpPr>
          <p:cNvPr id="525"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A7F08555-9C4B-49D8-815F-F6590331E735}"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body"/>
          </p:nvPr>
        </p:nvSpPr>
        <p:spPr>
          <a:xfrm>
            <a:off x="674280" y="4689360"/>
            <a:ext cx="5393160" cy="4442400"/>
          </a:xfrm>
          <a:prstGeom prst="rect">
            <a:avLst/>
          </a:prstGeom>
        </p:spPr>
        <p:txBody>
          <a:bodyPr lIns="90720" rIns="90720" tIns="45360" bIns="45360"/>
          <a:p>
            <a:r>
              <a:rPr b="0" lang="nl-NL" sz="2000" spc="-1" strike="noStrike">
                <a:solidFill>
                  <a:srgbClr val="000000"/>
                </a:solidFill>
                <a:uFill>
                  <a:solidFill>
                    <a:srgbClr val="ffffff"/>
                  </a:solidFill>
                </a:uFill>
                <a:latin typeface="Verdana"/>
                <a:ea typeface="Verdana"/>
              </a:rPr>
              <a:t>Uitleg verschillende normen</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Verdana"/>
                <a:ea typeface="Verdana"/>
              </a:rPr>
              <a:t>Uitleg kostendelersnorm</a:t>
            </a:r>
            <a:endParaRPr b="0" lang="nl-NL" sz="2000" spc="-1" strike="noStrike">
              <a:solidFill>
                <a:srgbClr val="000000"/>
              </a:solidFill>
              <a:uFill>
                <a:solidFill>
                  <a:srgbClr val="ffffff"/>
                </a:solidFill>
              </a:uFill>
              <a:latin typeface="Arial"/>
            </a:endParaRPr>
          </a:p>
          <a:p>
            <a:r>
              <a:rPr b="0" lang="nl-NL" sz="2000" spc="-1" strike="noStrike">
                <a:solidFill>
                  <a:srgbClr val="000000"/>
                </a:solidFill>
                <a:uFill>
                  <a:solidFill>
                    <a:srgbClr val="ffffff"/>
                  </a:solidFill>
                </a:uFill>
                <a:latin typeface="Verdana"/>
                <a:ea typeface="Verdana"/>
              </a:rPr>
              <a:t>Uitleg wat wij onder vermogen verstaan</a:t>
            </a:r>
            <a:endParaRPr b="0" lang="nl-NL" sz="2000" spc="-1" strike="noStrike">
              <a:solidFill>
                <a:srgbClr val="000000"/>
              </a:solidFill>
              <a:uFill>
                <a:solidFill>
                  <a:srgbClr val="ffffff"/>
                </a:solidFill>
              </a:uFill>
              <a:latin typeface="Arial"/>
            </a:endParaRPr>
          </a:p>
        </p:txBody>
      </p:sp>
      <p:sp>
        <p:nvSpPr>
          <p:cNvPr id="527"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2F0FC11A-388A-4B6B-93F3-4BC6694475DF}"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body"/>
          </p:nvPr>
        </p:nvSpPr>
        <p:spPr>
          <a:xfrm>
            <a:off x="674280" y="4689360"/>
            <a:ext cx="5393160" cy="4442400"/>
          </a:xfrm>
          <a:prstGeom prst="rect">
            <a:avLst/>
          </a:prstGeom>
        </p:spPr>
        <p:txBody>
          <a:bodyPr lIns="90720" rIns="90720" tIns="45360" bIns="45360"/>
          <a:p>
            <a:r>
              <a:rPr b="0" lang="nl-NL" sz="2000" spc="-1" strike="noStrike">
                <a:solidFill>
                  <a:srgbClr val="000000"/>
                </a:solidFill>
                <a:uFill>
                  <a:solidFill>
                    <a:srgbClr val="ffffff"/>
                  </a:solidFill>
                </a:uFill>
                <a:latin typeface="Arial"/>
              </a:rPr>
              <a:t>Vragen: Wat houdt de inlichtingenplicht in?</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1" lang="nl-NL" sz="2000" spc="-1" strike="noStrike">
                <a:solidFill>
                  <a:srgbClr val="000000"/>
                </a:solidFill>
                <a:uFill>
                  <a:solidFill>
                    <a:srgbClr val="ffffff"/>
                  </a:solidFill>
                </a:uFill>
                <a:latin typeface="Lucida Sans Unicode"/>
                <a:ea typeface="Times New Roman"/>
              </a:rPr>
              <a:t>Persoonlijke situatie</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Lucida Sans Unicode"/>
                <a:ea typeface="Times New Roman"/>
              </a:rPr>
              <a:t>Inwonen/ uitschrijven broer, kind, opa, of elk ander persoon, scheiding etc..</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1" lang="nl-NL" sz="2000" spc="-1" strike="noStrike">
                <a:solidFill>
                  <a:srgbClr val="000000"/>
                </a:solidFill>
                <a:uFill>
                  <a:solidFill>
                    <a:srgbClr val="ffffff"/>
                  </a:solidFill>
                </a:uFill>
                <a:latin typeface="Lucida Sans Unicode"/>
                <a:ea typeface="Times New Roman"/>
              </a:rPr>
              <a:t>Verblijf in het buitenland</a:t>
            </a:r>
            <a:r>
              <a:rPr b="0" lang="nl-NL" sz="2000" spc="-1" strike="noStrike">
                <a:solidFill>
                  <a:srgbClr val="000000"/>
                </a:solidFill>
                <a:uFill>
                  <a:solidFill>
                    <a:srgbClr val="ffffff"/>
                  </a:solidFill>
                </a:uFill>
                <a:latin typeface="Lucida Sans Unicode"/>
                <a:ea typeface="Times New Roman"/>
              </a:rPr>
              <a:t>. </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Lucida Sans Unicode"/>
                <a:ea typeface="Times New Roman"/>
              </a:rPr>
              <a:t>Langer dan toegestaan altijd vooraf aanvragen. Ander verlof altijd afstemmen met re-integratie consulent. </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1" lang="nl-NL" sz="2000" spc="-1" strike="noStrike">
                <a:solidFill>
                  <a:srgbClr val="000000"/>
                </a:solidFill>
                <a:uFill>
                  <a:solidFill>
                    <a:srgbClr val="ffffff"/>
                  </a:solidFill>
                </a:uFill>
                <a:latin typeface="Lucida Sans Unicode"/>
                <a:ea typeface="Times New Roman"/>
              </a:rPr>
              <a:t>Vermogen</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Lucida Sans Unicode"/>
                <a:ea typeface="Times New Roman"/>
              </a:rPr>
              <a:t>(een vroegtijdige afkoop van een pensioen, erfenis, auto, een schenking of een prijs uit de loterij).</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p:txBody>
      </p:sp>
      <p:sp>
        <p:nvSpPr>
          <p:cNvPr id="529"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51116F32-DAC4-448F-99EE-9F02C0566DEA}"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PlaceHolder 1"/>
          <p:cNvSpPr>
            <a:spLocks noGrp="1"/>
          </p:cNvSpPr>
          <p:nvPr>
            <p:ph type="body"/>
          </p:nvPr>
        </p:nvSpPr>
        <p:spPr>
          <a:xfrm>
            <a:off x="674280" y="4689360"/>
            <a:ext cx="5393160" cy="4442400"/>
          </a:xfrm>
          <a:prstGeom prst="rect">
            <a:avLst/>
          </a:prstGeom>
        </p:spPr>
        <p:txBody>
          <a:bodyPr lIns="90720" rIns="90720" tIns="45360" bIns="45360"/>
          <a:p>
            <a:r>
              <a:rPr b="1" lang="nl-NL" sz="2000" spc="-1" strike="noStrike">
                <a:solidFill>
                  <a:srgbClr val="000000"/>
                </a:solidFill>
                <a:uFill>
                  <a:solidFill>
                    <a:srgbClr val="ffffff"/>
                  </a:solidFill>
                </a:uFill>
                <a:latin typeface="Verdana"/>
                <a:ea typeface="Verdana"/>
              </a:rPr>
              <a:t>Vraag: Wat wordt bedoeld met re-integratie?</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u="sng">
                <a:solidFill>
                  <a:srgbClr val="000000"/>
                </a:solidFill>
                <a:uFill>
                  <a:solidFill>
                    <a:srgbClr val="ffffff"/>
                  </a:solidFill>
                </a:uFill>
                <a:latin typeface="Verdana"/>
                <a:ea typeface="Verdana"/>
              </a:rPr>
              <a:t>Ondersteuning</a:t>
            </a:r>
            <a:r>
              <a:rPr b="0" lang="nl-NL" sz="2000" spc="-1" strike="noStrike">
                <a:solidFill>
                  <a:srgbClr val="000000"/>
                </a:solidFill>
                <a:uFill>
                  <a:solidFill>
                    <a:srgbClr val="ffffff"/>
                  </a:solidFill>
                </a:uFill>
                <a:latin typeface="Verdana"/>
                <a:ea typeface="Verdana"/>
              </a:rPr>
              <a:t> (artikel 7 PW)</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Verdana"/>
                <a:ea typeface="Verdana"/>
              </a:rPr>
              <a:t>U heeft recht op ondersteuning door de gemeente bij uw arbeidsinschakeling en re-integratie naar werk of vrijwilligerswerk/participatie. </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Verdana"/>
                <a:ea typeface="Verdana"/>
              </a:rPr>
              <a:t>Deze ondersteuning bestaat o.a. uit begeleiding door een re-integratieconsulent, workshops, bemiddeling naar werk, leerwerktrajecten en vrijwilligerswerk.</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Verdana"/>
                <a:ea typeface="Verdana"/>
              </a:rPr>
              <a:t>Straks gaan we nader in op wat de gemeente hierin voor u kan betekenen. </a:t>
            </a:r>
            <a:endParaRPr b="0" lang="nl-NL" sz="2000" spc="-1" strike="noStrike">
              <a:solidFill>
                <a:srgbClr val="000000"/>
              </a:solidFill>
              <a:uFill>
                <a:solidFill>
                  <a:srgbClr val="ffffff"/>
                </a:solidFill>
              </a:uFill>
              <a:latin typeface="Arial"/>
            </a:endParaRPr>
          </a:p>
          <a:p>
            <a:pPr marL="216000" indent="-216000">
              <a:lnSpc>
                <a:spcPct val="100000"/>
              </a:lnSpc>
            </a:pP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Verdana"/>
                <a:ea typeface="Verdana"/>
              </a:rPr>
              <a:t>Naast het recht op ondersteuning, gelden een aantal </a:t>
            </a:r>
            <a:r>
              <a:rPr b="0" lang="nl-NL" sz="2000" spc="-1" strike="noStrike" u="sng">
                <a:solidFill>
                  <a:srgbClr val="000000"/>
                </a:solidFill>
                <a:uFill>
                  <a:solidFill>
                    <a:srgbClr val="ffffff"/>
                  </a:solidFill>
                </a:uFill>
                <a:latin typeface="Verdana"/>
                <a:ea typeface="Verdana"/>
              </a:rPr>
              <a:t>verplichtingen</a:t>
            </a:r>
            <a:r>
              <a:rPr b="0" lang="nl-NL" sz="2000" spc="-1" strike="noStrike">
                <a:solidFill>
                  <a:srgbClr val="000000"/>
                </a:solidFill>
                <a:uFill>
                  <a:solidFill>
                    <a:srgbClr val="ffffff"/>
                  </a:solidFill>
                </a:uFill>
                <a:latin typeface="Verdana"/>
                <a:ea typeface="Verdana"/>
              </a:rPr>
              <a:t> (artikel 9 PW).</a:t>
            </a:r>
            <a:endParaRPr b="0" lang="nl-NL" sz="2000" spc="-1" strike="noStrike">
              <a:solidFill>
                <a:srgbClr val="000000"/>
              </a:solidFill>
              <a:uFill>
                <a:solidFill>
                  <a:srgbClr val="ffffff"/>
                </a:solidFill>
              </a:uFill>
              <a:latin typeface="Arial"/>
            </a:endParaRPr>
          </a:p>
          <a:p>
            <a:pPr marL="216000" indent="-216000">
              <a:lnSpc>
                <a:spcPct val="100000"/>
              </a:lnSpc>
            </a:pPr>
            <a:r>
              <a:rPr b="0" lang="nl-NL" sz="2000" spc="-1" strike="noStrike">
                <a:solidFill>
                  <a:srgbClr val="000000"/>
                </a:solidFill>
                <a:uFill>
                  <a:solidFill>
                    <a:srgbClr val="ffffff"/>
                  </a:solidFill>
                </a:uFill>
                <a:latin typeface="Verdana"/>
                <a:ea typeface="Verdana"/>
              </a:rPr>
              <a:t>Dit zijn (alleen benoemen, straks aan de hand van de sheets nader bespreken):</a:t>
            </a:r>
            <a:endParaRPr b="0" lang="nl-NL" sz="2000" spc="-1" strike="noStrike">
              <a:solidFill>
                <a:srgbClr val="000000"/>
              </a:solidFill>
              <a:uFill>
                <a:solidFill>
                  <a:srgbClr val="ffffff"/>
                </a:solidFill>
              </a:uFill>
              <a:latin typeface="Arial"/>
            </a:endParaRPr>
          </a:p>
          <a:p>
            <a:pPr marL="229680" indent="-229320">
              <a:lnSpc>
                <a:spcPct val="100000"/>
              </a:lnSpc>
              <a:buClr>
                <a:srgbClr val="000000"/>
              </a:buClr>
              <a:buFont typeface="StarSymbol"/>
              <a:buAutoNum type="arabicPeriod"/>
            </a:pPr>
            <a:r>
              <a:rPr b="0" lang="nl-NL" sz="2000" spc="-1" strike="noStrike">
                <a:solidFill>
                  <a:srgbClr val="000000"/>
                </a:solidFill>
                <a:uFill>
                  <a:solidFill>
                    <a:srgbClr val="ffffff"/>
                  </a:solidFill>
                </a:uFill>
                <a:latin typeface="Verdana"/>
                <a:ea typeface="Verdana"/>
              </a:rPr>
              <a:t>de Arbeidsverplichting: de gemeente verwacht dat u er alles aan doet werk te vinden;</a:t>
            </a:r>
            <a:endParaRPr b="0" lang="nl-NL" sz="2000" spc="-1" strike="noStrike">
              <a:solidFill>
                <a:srgbClr val="000000"/>
              </a:solidFill>
              <a:uFill>
                <a:solidFill>
                  <a:srgbClr val="ffffff"/>
                </a:solidFill>
              </a:uFill>
              <a:latin typeface="Arial"/>
            </a:endParaRPr>
          </a:p>
          <a:p>
            <a:pPr marL="229680" indent="-229320">
              <a:lnSpc>
                <a:spcPct val="100000"/>
              </a:lnSpc>
              <a:buClr>
                <a:srgbClr val="000000"/>
              </a:buClr>
              <a:buFont typeface="StarSymbol"/>
              <a:buAutoNum type="arabicPeriod"/>
            </a:pPr>
            <a:r>
              <a:rPr b="0" lang="nl-NL" sz="2000" spc="-1" strike="noStrike">
                <a:solidFill>
                  <a:srgbClr val="000000"/>
                </a:solidFill>
                <a:uFill>
                  <a:solidFill>
                    <a:srgbClr val="ffffff"/>
                  </a:solidFill>
                </a:uFill>
                <a:latin typeface="Verdana"/>
                <a:ea typeface="Verdana"/>
              </a:rPr>
              <a:t>de Re-integratieverplichting: de gemeente verwacht dat u deelneemt aan re-integratietrajecten/instrumenten;</a:t>
            </a:r>
            <a:endParaRPr b="0" lang="nl-NL" sz="2000" spc="-1" strike="noStrike">
              <a:solidFill>
                <a:srgbClr val="000000"/>
              </a:solidFill>
              <a:uFill>
                <a:solidFill>
                  <a:srgbClr val="ffffff"/>
                </a:solidFill>
              </a:uFill>
              <a:latin typeface="Arial"/>
            </a:endParaRPr>
          </a:p>
          <a:p>
            <a:pPr marL="229680" indent="-229320">
              <a:lnSpc>
                <a:spcPct val="100000"/>
              </a:lnSpc>
              <a:buClr>
                <a:srgbClr val="000000"/>
              </a:buClr>
              <a:buFont typeface="StarSymbol"/>
              <a:buAutoNum type="arabicPeriod"/>
            </a:pPr>
            <a:r>
              <a:rPr b="0" lang="nl-NL" sz="2000" spc="-1" strike="noStrike">
                <a:solidFill>
                  <a:srgbClr val="000000"/>
                </a:solidFill>
                <a:uFill>
                  <a:solidFill>
                    <a:srgbClr val="ffffff"/>
                  </a:solidFill>
                </a:uFill>
                <a:latin typeface="Verdana"/>
                <a:ea typeface="Verdana"/>
              </a:rPr>
              <a:t>de Tegenprestatie: verrichten van maatschappelijk nuttige werkzaamheden.</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r>
              <a:rPr b="0" lang="nl-NL" sz="2000" spc="-1" strike="noStrike">
                <a:solidFill>
                  <a:srgbClr val="000000"/>
                </a:solidFill>
                <a:uFill>
                  <a:solidFill>
                    <a:srgbClr val="ffffff"/>
                  </a:solidFill>
                </a:uFill>
                <a:latin typeface="Verdana"/>
                <a:ea typeface="Verdana"/>
              </a:rPr>
              <a:t>Naar volgende sheet.</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r>
              <a:rPr b="0" lang="nl-NL" sz="2000" spc="-1" strike="noStrike">
                <a:solidFill>
                  <a:srgbClr val="000000"/>
                </a:solidFill>
                <a:uFill>
                  <a:solidFill>
                    <a:srgbClr val="ffffff"/>
                  </a:solidFill>
                </a:uFill>
                <a:latin typeface="Verdana"/>
                <a:ea typeface="Verdana"/>
              </a:rPr>
              <a:t>Achtergrondinfo PW:</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r>
              <a:rPr b="0" lang="nl-NL" sz="600" spc="-1" strike="noStrike" u="sng">
                <a:solidFill>
                  <a:srgbClr val="000000"/>
                </a:solidFill>
                <a:uFill>
                  <a:solidFill>
                    <a:srgbClr val="ffffff"/>
                  </a:solidFill>
                </a:uFill>
                <a:latin typeface="Verdana"/>
                <a:ea typeface="Verdana"/>
              </a:rPr>
              <a:t>Verplichtingen</a:t>
            </a:r>
            <a:r>
              <a:rPr b="0" lang="nl-NL" sz="600" spc="-1" strike="noStrike">
                <a:solidFill>
                  <a:srgbClr val="000000"/>
                </a:solidFill>
                <a:uFill>
                  <a:solidFill>
                    <a:srgbClr val="ffffff"/>
                  </a:solidFill>
                </a:uFill>
                <a:latin typeface="Verdana"/>
                <a:ea typeface="Verdana"/>
              </a:rPr>
              <a:t> (artikel 9 PW): </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a. Arbeidsverplichting (lid 1a): naar vermogen algemeen geaccepteerde arbeid te verkrijgen, aanvaarden en te behouden;</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b. Re-integratieverplichting (lid 1b): gebruik te maken van een door het college aangeboden voorziening, waaronder begrepen sociale activering, gericht op   </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    </a:t>
            </a:r>
            <a:r>
              <a:rPr b="0" lang="nl-NL" sz="600" spc="-1" strike="noStrike">
                <a:solidFill>
                  <a:srgbClr val="000000"/>
                </a:solidFill>
                <a:uFill>
                  <a:solidFill>
                    <a:srgbClr val="ffffff"/>
                  </a:solidFill>
                </a:uFill>
                <a:latin typeface="Verdana"/>
                <a:ea typeface="Verdana"/>
              </a:rPr>
              <a:t>arbeidsinschakeling, alsmede mee te werken aan een onderzoek naar zijn mogelijkheden tot arbeidsinschakeling, en indien van toepassing, mee te werken aan   </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    </a:t>
            </a:r>
            <a:r>
              <a:rPr b="0" lang="nl-NL" sz="600" spc="-1" strike="noStrike">
                <a:solidFill>
                  <a:srgbClr val="000000"/>
                </a:solidFill>
                <a:uFill>
                  <a:solidFill>
                    <a:srgbClr val="ffffff"/>
                  </a:solidFill>
                </a:uFill>
                <a:latin typeface="Verdana"/>
                <a:ea typeface="Verdana"/>
              </a:rPr>
              <a:t>het opstellen, uitvoeren en evalueren van een plan van aanpak als bedoeld in artikel 44 a;</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c. Tegenprestatie (lid 1c): naar vermogen door het college opgedragen onbeloonde maatschappelijk nuttige werkzaamheden te verrichten die worden verricht naast  </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    </a:t>
            </a:r>
            <a:r>
              <a:rPr b="0" lang="nl-NL" sz="600" spc="-1" strike="noStrike">
                <a:solidFill>
                  <a:srgbClr val="000000"/>
                </a:solidFill>
                <a:uFill>
                  <a:solidFill>
                    <a:srgbClr val="ffffff"/>
                  </a:solidFill>
                </a:uFill>
                <a:latin typeface="Verdana"/>
                <a:ea typeface="Verdana"/>
              </a:rPr>
              <a:t>of in aanvulling op reguliere arbeid en die niet leiden tot verdringing op de arbeidsmarkt.</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r>
              <a:rPr b="0" lang="nl-NL" sz="600" spc="-1" strike="noStrike" u="sng">
                <a:solidFill>
                  <a:srgbClr val="000000"/>
                </a:solidFill>
                <a:uFill>
                  <a:solidFill>
                    <a:srgbClr val="ffffff"/>
                  </a:solidFill>
                </a:uFill>
                <a:latin typeface="Verdana"/>
                <a:ea typeface="Verdana"/>
              </a:rPr>
              <a:t>Plan van Aanpak </a:t>
            </a:r>
            <a:r>
              <a:rPr b="0" lang="nl-NL" sz="600" spc="-1" strike="noStrike">
                <a:solidFill>
                  <a:srgbClr val="000000"/>
                </a:solidFill>
                <a:uFill>
                  <a:solidFill>
                    <a:srgbClr val="ffffff"/>
                  </a:solidFill>
                </a:uFill>
                <a:latin typeface="Verdana"/>
                <a:ea typeface="Verdana"/>
              </a:rPr>
              <a:t>(artikel 44a PW)</a:t>
            </a:r>
            <a:endParaRPr b="0" lang="nl-NL" sz="2000" spc="-1" strike="noStrike">
              <a:solidFill>
                <a:srgbClr val="000000"/>
              </a:solidFill>
              <a:uFill>
                <a:solidFill>
                  <a:srgbClr val="ffffff"/>
                </a:solidFill>
              </a:uFill>
              <a:latin typeface="Arial"/>
            </a:endParaRPr>
          </a:p>
          <a:p>
            <a:pPr marL="229680" indent="-229320">
              <a:lnSpc>
                <a:spcPct val="100000"/>
              </a:lnSpc>
              <a:buClr>
                <a:srgbClr val="000000"/>
              </a:buClr>
              <a:buFont typeface="StarSymbol"/>
              <a:buAutoNum type="arabicPeriod"/>
            </a:pPr>
            <a:r>
              <a:rPr b="0" lang="nl-NL" sz="600" spc="-1" strike="noStrike">
                <a:solidFill>
                  <a:srgbClr val="000000"/>
                </a:solidFill>
                <a:uFill>
                  <a:solidFill>
                    <a:srgbClr val="ffffff"/>
                  </a:solidFill>
                </a:uFill>
                <a:latin typeface="Verdana"/>
                <a:ea typeface="Verdana"/>
              </a:rPr>
              <a:t>Het plan van aanpak bevat:</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     </a:t>
            </a:r>
            <a:r>
              <a:rPr b="0" lang="nl-NL" sz="600" spc="-1" strike="noStrike">
                <a:solidFill>
                  <a:srgbClr val="000000"/>
                </a:solidFill>
                <a:uFill>
                  <a:solidFill>
                    <a:srgbClr val="ffffff"/>
                  </a:solidFill>
                </a:uFill>
                <a:latin typeface="Verdana"/>
                <a:ea typeface="Verdana"/>
              </a:rPr>
              <a:t>a. indien van toepassing de uitwerking van de ondersteuning;</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     </a:t>
            </a:r>
            <a:r>
              <a:rPr b="0" lang="nl-NL" sz="600" spc="-1" strike="noStrike">
                <a:solidFill>
                  <a:srgbClr val="000000"/>
                </a:solidFill>
                <a:uFill>
                  <a:solidFill>
                    <a:srgbClr val="ffffff"/>
                  </a:solidFill>
                </a:uFill>
                <a:latin typeface="Verdana"/>
                <a:ea typeface="Verdana"/>
              </a:rPr>
              <a:t>b. de verplichtingen gericht op arbeidsinschakeling en de gevolgen van het niet naleven van die verplichtingen.</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2.  Het college begeleidt een persoon die recht heeft op algemene bijstand bij de uitvoering van het plan van aanpak en evalueert, in samenspraak met die </a:t>
            </a:r>
            <a:endParaRPr b="0" lang="nl-NL" sz="2000" spc="-1" strike="noStrike">
              <a:solidFill>
                <a:srgbClr val="000000"/>
              </a:solidFill>
              <a:uFill>
                <a:solidFill>
                  <a:srgbClr val="ffffff"/>
                </a:solidFill>
              </a:uFill>
              <a:latin typeface="Arial"/>
            </a:endParaRPr>
          </a:p>
          <a:p>
            <a:pPr>
              <a:lnSpc>
                <a:spcPct val="100000"/>
              </a:lnSpc>
            </a:pPr>
            <a:r>
              <a:rPr b="0" lang="nl-NL" sz="600" spc="-1" strike="noStrike">
                <a:solidFill>
                  <a:srgbClr val="000000"/>
                </a:solidFill>
                <a:uFill>
                  <a:solidFill>
                    <a:srgbClr val="ffffff"/>
                  </a:solidFill>
                </a:uFill>
                <a:latin typeface="Verdana"/>
                <a:ea typeface="Verdana"/>
              </a:rPr>
              <a:t>     </a:t>
            </a:r>
            <a:r>
              <a:rPr b="0" lang="nl-NL" sz="600" spc="-1" strike="noStrike">
                <a:solidFill>
                  <a:srgbClr val="000000"/>
                </a:solidFill>
                <a:uFill>
                  <a:solidFill>
                    <a:srgbClr val="ffffff"/>
                  </a:solidFill>
                </a:uFill>
                <a:latin typeface="Verdana"/>
                <a:ea typeface="Verdana"/>
              </a:rPr>
              <a:t>persoon, periodiek het plan van aanpak en stelt dit zo nodig bij. </a:t>
            </a: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a:p>
            <a:pPr>
              <a:lnSpc>
                <a:spcPct val="100000"/>
              </a:lnSpc>
            </a:pPr>
            <a:endParaRPr b="0" lang="nl-NL" sz="2000" spc="-1" strike="noStrike">
              <a:solidFill>
                <a:srgbClr val="000000"/>
              </a:solidFill>
              <a:uFill>
                <a:solidFill>
                  <a:srgbClr val="ffffff"/>
                </a:solidFill>
              </a:uFill>
              <a:latin typeface="Arial"/>
            </a:endParaRPr>
          </a:p>
        </p:txBody>
      </p:sp>
      <p:sp>
        <p:nvSpPr>
          <p:cNvPr id="531" name="TextShape 2"/>
          <p:cNvSpPr txBox="1"/>
          <p:nvPr/>
        </p:nvSpPr>
        <p:spPr>
          <a:xfrm>
            <a:off x="3818880" y="9377280"/>
            <a:ext cx="2921400" cy="493200"/>
          </a:xfrm>
          <a:prstGeom prst="rect">
            <a:avLst/>
          </a:prstGeom>
          <a:noFill/>
          <a:ln>
            <a:noFill/>
          </a:ln>
        </p:spPr>
        <p:txBody>
          <a:bodyPr lIns="90720" rIns="90720" tIns="45360" bIns="45360" anchor="b"/>
          <a:p>
            <a:pPr algn="r">
              <a:lnSpc>
                <a:spcPct val="100000"/>
              </a:lnSpc>
            </a:pPr>
            <a:fld id="{5240D91E-CCE7-40BA-8844-1195D78DE6CC}" type="slidenum">
              <a:rPr b="0" lang="nl-NL" sz="1200" spc="-1" strike="noStrike">
                <a:solidFill>
                  <a:srgbClr val="000000"/>
                </a:solidFill>
                <a:uFill>
                  <a:solidFill>
                    <a:srgbClr val="ffffff"/>
                  </a:solidFill>
                </a:uFill>
                <a:latin typeface="+mn-lt"/>
                <a:ea typeface="+mn-ea"/>
              </a:rPr>
              <a:t>&lt;getal&gt;</a:t>
            </a:fld>
            <a:endParaRPr b="0" lang="nl-NL"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png"/><Relationship Id="rId3" Type="http://schemas.openxmlformats.org/officeDocument/2006/relationships/image" Target="../media/image25.png"/>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6.png"/><Relationship Id="rId3" Type="http://schemas.openxmlformats.org/officeDocument/2006/relationships/image" Target="../media/image27.png"/>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9.png"/><Relationship Id="rId3" Type="http://schemas.openxmlformats.org/officeDocument/2006/relationships/image" Target="../media/image30.pn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9.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31"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32"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3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37"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38"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4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4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4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4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45"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46"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48"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49"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5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5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53"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54"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5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57"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358" name="" descr=""/>
          <p:cNvPicPr/>
          <p:nvPr/>
        </p:nvPicPr>
        <p:blipFill>
          <a:blip r:embed="rId2"/>
          <a:stretch/>
        </p:blipFill>
        <p:spPr>
          <a:xfrm>
            <a:off x="2079000" y="1604520"/>
            <a:ext cx="4985280" cy="3977280"/>
          </a:xfrm>
          <a:prstGeom prst="rect">
            <a:avLst/>
          </a:prstGeom>
          <a:ln>
            <a:noFill/>
          </a:ln>
        </p:spPr>
      </p:pic>
      <p:pic>
        <p:nvPicPr>
          <p:cNvPr id="359" name="" descr=""/>
          <p:cNvPicPr/>
          <p:nvPr/>
        </p:nvPicPr>
        <p:blipFill>
          <a:blip r:embed="rId3"/>
          <a:stretch/>
        </p:blipFill>
        <p:spPr>
          <a:xfrm>
            <a:off x="2079000" y="1604520"/>
            <a:ext cx="4985280" cy="3977280"/>
          </a:xfrm>
          <a:prstGeom prst="rect">
            <a:avLst/>
          </a:prstGeom>
          <a:ln>
            <a:noFill/>
          </a:ln>
        </p:spPr>
      </p:pic>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6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68"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7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71"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3"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75"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76"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77"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79"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80"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81"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83"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84"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85"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87"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88"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90"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9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9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93"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2079000" y="1604520"/>
            <a:ext cx="4985280" cy="3977280"/>
          </a:xfrm>
          <a:prstGeom prst="rect">
            <a:avLst/>
          </a:prstGeom>
          <a:ln>
            <a:noFill/>
          </a:ln>
        </p:spPr>
      </p:pic>
      <p:pic>
        <p:nvPicPr>
          <p:cNvPr id="38" name="" descr=""/>
          <p:cNvPicPr/>
          <p:nvPr/>
        </p:nvPicPr>
        <p:blipFill>
          <a:blip r:embed="rId3"/>
          <a:stretch/>
        </p:blipFill>
        <p:spPr>
          <a:xfrm>
            <a:off x="2079000" y="1604520"/>
            <a:ext cx="4985280" cy="3977280"/>
          </a:xfrm>
          <a:prstGeom prst="rect">
            <a:avLst/>
          </a:prstGeom>
          <a:ln>
            <a:noFill/>
          </a:ln>
        </p:spPr>
      </p:pic>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95"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96"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397" name="" descr=""/>
          <p:cNvPicPr/>
          <p:nvPr/>
        </p:nvPicPr>
        <p:blipFill>
          <a:blip r:embed="rId2"/>
          <a:stretch/>
        </p:blipFill>
        <p:spPr>
          <a:xfrm>
            <a:off x="2079000" y="1604520"/>
            <a:ext cx="4985280" cy="3977280"/>
          </a:xfrm>
          <a:prstGeom prst="rect">
            <a:avLst/>
          </a:prstGeom>
          <a:ln>
            <a:noFill/>
          </a:ln>
        </p:spPr>
      </p:pic>
      <p:pic>
        <p:nvPicPr>
          <p:cNvPr id="398" name="" descr=""/>
          <p:cNvPicPr/>
          <p:nvPr/>
        </p:nvPicPr>
        <p:blipFill>
          <a:blip r:embed="rId3"/>
          <a:stretch/>
        </p:blipFill>
        <p:spPr>
          <a:xfrm>
            <a:off x="2079000" y="1604520"/>
            <a:ext cx="4985280" cy="3977280"/>
          </a:xfrm>
          <a:prstGeom prst="rect">
            <a:avLst/>
          </a:prstGeom>
          <a:ln>
            <a:noFill/>
          </a:ln>
        </p:spPr>
      </p:pic>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0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11"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13"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14"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6"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18"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19"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20"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22"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23"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24"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2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27"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28"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30"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31"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33"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34"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35"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36"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38"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439"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440" name="" descr=""/>
          <p:cNvPicPr/>
          <p:nvPr/>
        </p:nvPicPr>
        <p:blipFill>
          <a:blip r:embed="rId2"/>
          <a:stretch/>
        </p:blipFill>
        <p:spPr>
          <a:xfrm>
            <a:off x="2079000" y="1604520"/>
            <a:ext cx="4985280" cy="3977280"/>
          </a:xfrm>
          <a:prstGeom prst="rect">
            <a:avLst/>
          </a:prstGeom>
          <a:ln>
            <a:noFill/>
          </a:ln>
        </p:spPr>
      </p:pic>
      <p:pic>
        <p:nvPicPr>
          <p:cNvPr id="441" name="" descr=""/>
          <p:cNvPicPr/>
          <p:nvPr/>
        </p:nvPicPr>
        <p:blipFill>
          <a:blip r:embed="rId3"/>
          <a:stretch/>
        </p:blipFill>
        <p:spPr>
          <a:xfrm>
            <a:off x="2079000" y="1604520"/>
            <a:ext cx="4985280" cy="3977280"/>
          </a:xfrm>
          <a:prstGeom prst="rect">
            <a:avLst/>
          </a:prstGeom>
          <a:ln>
            <a:noFill/>
          </a:ln>
        </p:spPr>
      </p:pic>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2079000" y="1604520"/>
            <a:ext cx="4985280" cy="3977280"/>
          </a:xfrm>
          <a:prstGeom prst="rect">
            <a:avLst/>
          </a:prstGeom>
          <a:ln>
            <a:noFill/>
          </a:ln>
        </p:spPr>
      </p:pic>
      <p:pic>
        <p:nvPicPr>
          <p:cNvPr id="77" name="" descr=""/>
          <p:cNvPicPr/>
          <p:nvPr/>
        </p:nvPicPr>
        <p:blipFill>
          <a:blip r:embed="rId3"/>
          <a:stretch/>
        </p:blipFill>
        <p:spPr>
          <a:xfrm>
            <a:off x="2079000" y="1604520"/>
            <a:ext cx="498528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8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8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94"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95"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97"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0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03"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10"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11"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13"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14"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115" name="" descr=""/>
          <p:cNvPicPr/>
          <p:nvPr/>
        </p:nvPicPr>
        <p:blipFill>
          <a:blip r:embed="rId2"/>
          <a:stretch/>
        </p:blipFill>
        <p:spPr>
          <a:xfrm>
            <a:off x="2079000" y="1604520"/>
            <a:ext cx="4985280" cy="3977280"/>
          </a:xfrm>
          <a:prstGeom prst="rect">
            <a:avLst/>
          </a:prstGeom>
          <a:ln>
            <a:noFill/>
          </a:ln>
        </p:spPr>
      </p:pic>
      <p:pic>
        <p:nvPicPr>
          <p:cNvPr id="116" name="" descr=""/>
          <p:cNvPicPr/>
          <p:nvPr/>
        </p:nvPicPr>
        <p:blipFill>
          <a:blip r:embed="rId3"/>
          <a:stretch/>
        </p:blipFill>
        <p:spPr>
          <a:xfrm>
            <a:off x="2079000" y="1604520"/>
            <a:ext cx="498528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2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29"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31"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32"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3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37"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38"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4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4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4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4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46"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48"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49"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5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5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53"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54"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5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57"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158" name="" descr=""/>
          <p:cNvPicPr/>
          <p:nvPr/>
        </p:nvPicPr>
        <p:blipFill>
          <a:blip r:embed="rId2"/>
          <a:stretch/>
        </p:blipFill>
        <p:spPr>
          <a:xfrm>
            <a:off x="2079000" y="1604520"/>
            <a:ext cx="4985280" cy="3977280"/>
          </a:xfrm>
          <a:prstGeom prst="rect">
            <a:avLst/>
          </a:prstGeom>
          <a:ln>
            <a:noFill/>
          </a:ln>
        </p:spPr>
      </p:pic>
      <p:pic>
        <p:nvPicPr>
          <p:cNvPr id="159" name="" descr=""/>
          <p:cNvPicPr/>
          <p:nvPr/>
        </p:nvPicPr>
        <p:blipFill>
          <a:blip r:embed="rId3"/>
          <a:stretch/>
        </p:blipFill>
        <p:spPr>
          <a:xfrm>
            <a:off x="2079000" y="1604520"/>
            <a:ext cx="498528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6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69"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71"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72"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7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77"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78"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8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8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8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8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85"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86"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88"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89"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9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9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93"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94"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9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97"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198" name="" descr=""/>
          <p:cNvPicPr/>
          <p:nvPr/>
        </p:nvPicPr>
        <p:blipFill>
          <a:blip r:embed="rId2"/>
          <a:stretch/>
        </p:blipFill>
        <p:spPr>
          <a:xfrm>
            <a:off x="2079000" y="1604520"/>
            <a:ext cx="4985280" cy="3977280"/>
          </a:xfrm>
          <a:prstGeom prst="rect">
            <a:avLst/>
          </a:prstGeom>
          <a:ln>
            <a:noFill/>
          </a:ln>
        </p:spPr>
      </p:pic>
      <p:pic>
        <p:nvPicPr>
          <p:cNvPr id="199" name="" descr=""/>
          <p:cNvPicPr/>
          <p:nvPr/>
        </p:nvPicPr>
        <p:blipFill>
          <a:blip r:embed="rId3"/>
          <a:stretch/>
        </p:blipFill>
        <p:spPr>
          <a:xfrm>
            <a:off x="2079000" y="1604520"/>
            <a:ext cx="4985280" cy="39772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0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09"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11"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12"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1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17"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18"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2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2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2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2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25"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26"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28"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29"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3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3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33"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34"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3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37"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238" name="" descr=""/>
          <p:cNvPicPr/>
          <p:nvPr/>
        </p:nvPicPr>
        <p:blipFill>
          <a:blip r:embed="rId2"/>
          <a:stretch/>
        </p:blipFill>
        <p:spPr>
          <a:xfrm>
            <a:off x="2079000" y="1604520"/>
            <a:ext cx="4985280" cy="3977280"/>
          </a:xfrm>
          <a:prstGeom prst="rect">
            <a:avLst/>
          </a:prstGeom>
          <a:ln>
            <a:noFill/>
          </a:ln>
        </p:spPr>
      </p:pic>
      <p:pic>
        <p:nvPicPr>
          <p:cNvPr id="239" name="" descr=""/>
          <p:cNvPicPr/>
          <p:nvPr/>
        </p:nvPicPr>
        <p:blipFill>
          <a:blip r:embed="rId3"/>
          <a:stretch/>
        </p:blipFill>
        <p:spPr>
          <a:xfrm>
            <a:off x="2079000" y="1604520"/>
            <a:ext cx="4985280" cy="39772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4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49"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51"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52"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5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57"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58"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6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6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6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6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65"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66"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68"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69"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7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7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73"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74"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7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77"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278" name="" descr=""/>
          <p:cNvPicPr/>
          <p:nvPr/>
        </p:nvPicPr>
        <p:blipFill>
          <a:blip r:embed="rId2"/>
          <a:stretch/>
        </p:blipFill>
        <p:spPr>
          <a:xfrm>
            <a:off x="2079000" y="1604520"/>
            <a:ext cx="4985280" cy="3977280"/>
          </a:xfrm>
          <a:prstGeom prst="rect">
            <a:avLst/>
          </a:prstGeom>
          <a:ln>
            <a:noFill/>
          </a:ln>
        </p:spPr>
      </p:pic>
      <p:pic>
        <p:nvPicPr>
          <p:cNvPr id="279" name="" descr=""/>
          <p:cNvPicPr/>
          <p:nvPr/>
        </p:nvPicPr>
        <p:blipFill>
          <a:blip r:embed="rId3"/>
          <a:stretch/>
        </p:blipFill>
        <p:spPr>
          <a:xfrm>
            <a:off x="2079000" y="1604520"/>
            <a:ext cx="4985280" cy="397728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8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89"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91"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92" name="PlaceHolder 3"/>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4"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296"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97" name="PlaceHolder 3"/>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298" name="PlaceHolder 4"/>
          <p:cNvSpPr>
            <a:spLocks noGrp="1"/>
          </p:cNvSpPr>
          <p:nvPr>
            <p:ph type="body"/>
          </p:nvPr>
        </p:nvSpPr>
        <p:spPr>
          <a:xfrm>
            <a:off x="467424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00" name="PlaceHolder 2"/>
          <p:cNvSpPr>
            <a:spLocks noGrp="1"/>
          </p:cNvSpPr>
          <p:nvPr>
            <p:ph type="body"/>
          </p:nvPr>
        </p:nvSpPr>
        <p:spPr>
          <a:xfrm>
            <a:off x="457200" y="1604520"/>
            <a:ext cx="401580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01"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02"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04"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05"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06" name="PlaceHolder 4"/>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08" name="PlaceHolder 2"/>
          <p:cNvSpPr>
            <a:spLocks noGrp="1"/>
          </p:cNvSpPr>
          <p:nvPr>
            <p:ph type="body"/>
          </p:nvPr>
        </p:nvSpPr>
        <p:spPr>
          <a:xfrm>
            <a:off x="457200" y="160452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09" name="PlaceHolder 3"/>
          <p:cNvSpPr>
            <a:spLocks noGrp="1"/>
          </p:cNvSpPr>
          <p:nvPr>
            <p:ph type="body"/>
          </p:nvPr>
        </p:nvSpPr>
        <p:spPr>
          <a:xfrm>
            <a:off x="457200" y="3682080"/>
            <a:ext cx="822924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11" name="PlaceHolder 2"/>
          <p:cNvSpPr>
            <a:spLocks noGrp="1"/>
          </p:cNvSpPr>
          <p:nvPr>
            <p:ph type="body"/>
          </p:nvPr>
        </p:nvSpPr>
        <p:spPr>
          <a:xfrm>
            <a:off x="45720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12" name="PlaceHolder 3"/>
          <p:cNvSpPr>
            <a:spLocks noGrp="1"/>
          </p:cNvSpPr>
          <p:nvPr>
            <p:ph type="body"/>
          </p:nvPr>
        </p:nvSpPr>
        <p:spPr>
          <a:xfrm>
            <a:off x="4674240" y="160452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13" name="PlaceHolder 4"/>
          <p:cNvSpPr>
            <a:spLocks noGrp="1"/>
          </p:cNvSpPr>
          <p:nvPr>
            <p:ph type="body"/>
          </p:nvPr>
        </p:nvSpPr>
        <p:spPr>
          <a:xfrm>
            <a:off x="467424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14" name="PlaceHolder 5"/>
          <p:cNvSpPr>
            <a:spLocks noGrp="1"/>
          </p:cNvSpPr>
          <p:nvPr>
            <p:ph type="body"/>
          </p:nvPr>
        </p:nvSpPr>
        <p:spPr>
          <a:xfrm>
            <a:off x="457200" y="3682080"/>
            <a:ext cx="4015800" cy="189684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16"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
        <p:nvSpPr>
          <p:cNvPr id="317" name="PlaceHolder 3"/>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pic>
        <p:nvPicPr>
          <p:cNvPr id="318" name="" descr=""/>
          <p:cNvPicPr/>
          <p:nvPr/>
        </p:nvPicPr>
        <p:blipFill>
          <a:blip r:embed="rId2"/>
          <a:stretch/>
        </p:blipFill>
        <p:spPr>
          <a:xfrm>
            <a:off x="2079000" y="1604520"/>
            <a:ext cx="4985280" cy="3977280"/>
          </a:xfrm>
          <a:prstGeom prst="rect">
            <a:avLst/>
          </a:prstGeom>
          <a:ln>
            <a:noFill/>
          </a:ln>
        </p:spPr>
      </p:pic>
      <p:pic>
        <p:nvPicPr>
          <p:cNvPr id="319" name="" descr=""/>
          <p:cNvPicPr/>
          <p:nvPr/>
        </p:nvPicPr>
        <p:blipFill>
          <a:blip r:embed="rId3"/>
          <a:stretch/>
        </p:blipFill>
        <p:spPr>
          <a:xfrm>
            <a:off x="2079000" y="1604520"/>
            <a:ext cx="4985280" cy="3977280"/>
          </a:xfrm>
          <a:prstGeom prst="rect">
            <a:avLst/>
          </a:prstGeom>
          <a:ln>
            <a:noFill/>
          </a:ln>
        </p:spPr>
      </p:pic>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6"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2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l-NL"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85800" y="2130480"/>
            <a:ext cx="7772040" cy="1469520"/>
          </a:xfrm>
          <a:prstGeom prst="rect">
            <a:avLst/>
          </a:prstGeom>
        </p:spPr>
        <p:txBody>
          <a:bodyPr lIns="0" rIns="0" tIns="0" bIns="0" anchor="ctr"/>
          <a:p>
            <a:endParaRPr b="0" lang="nl-NL" sz="1800" spc="-1" strike="noStrike">
              <a:solidFill>
                <a:srgbClr val="000000"/>
              </a:solidFill>
              <a:uFill>
                <a:solidFill>
                  <a:srgbClr val="ffffff"/>
                </a:solidFill>
              </a:uFill>
              <a:latin typeface="Calibri"/>
            </a:endParaRPr>
          </a:p>
        </p:txBody>
      </p:sp>
      <p:sp>
        <p:nvSpPr>
          <p:cNvPr id="329" name="PlaceHolder 2"/>
          <p:cNvSpPr>
            <a:spLocks noGrp="1"/>
          </p:cNvSpPr>
          <p:nvPr>
            <p:ph type="body"/>
          </p:nvPr>
        </p:nvSpPr>
        <p:spPr>
          <a:xfrm>
            <a:off x="457200" y="1604520"/>
            <a:ext cx="8229240" cy="3977280"/>
          </a:xfrm>
          <a:prstGeom prst="rect">
            <a:avLst/>
          </a:prstGeom>
        </p:spPr>
        <p:txBody>
          <a:bodyPr lIns="0" rIns="0" tIns="0" bIns="0"/>
          <a:p>
            <a:endParaRPr b="0" lang="nl-NL"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28.jpe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4.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0.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3.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nl-NL" sz="4400" spc="-1" strike="noStrike">
                <a:solidFill>
                  <a:srgbClr val="000000"/>
                </a:solidFill>
                <a:uFill>
                  <a:solidFill>
                    <a:srgbClr val="ffffff"/>
                  </a:solidFill>
                </a:uFill>
                <a:latin typeface="Calibri"/>
              </a:rPr>
              <a:t>Klik om de stijl te bewerken</a:t>
            </a:r>
            <a:endParaRPr b="0" lang="nl-NL" sz="4400" spc="-1" strike="noStrike">
              <a:solidFill>
                <a:srgbClr val="000000"/>
              </a:solidFill>
              <a:uFill>
                <a:solidFill>
                  <a:srgbClr val="ffffff"/>
                </a:solidFill>
              </a:uFill>
              <a:latin typeface="Calibri"/>
            </a:endParaRPr>
          </a:p>
        </p:txBody>
      </p:sp>
      <p:sp>
        <p:nvSpPr>
          <p:cNvPr id="1" name="PlaceHolder 2"/>
          <p:cNvSpPr>
            <a:spLocks noGrp="1"/>
          </p:cNvSpPr>
          <p:nvPr>
            <p:ph type="body"/>
          </p:nvPr>
        </p:nvSpPr>
        <p:spPr>
          <a:xfrm>
            <a:off x="457200" y="1600200"/>
            <a:ext cx="8229240" cy="4525560"/>
          </a:xfrm>
          <a:prstGeom prst="rect">
            <a:avLst/>
          </a:prstGeom>
        </p:spPr>
        <p:txBody>
          <a:bodyPr/>
          <a:p>
            <a:pPr marL="343080" indent="-342720">
              <a:lnSpc>
                <a:spcPct val="100000"/>
              </a:lnSpc>
              <a:buClr>
                <a:srgbClr val="000000"/>
              </a:buClr>
              <a:buFont typeface="Arial"/>
              <a:buChar char="•"/>
            </a:pPr>
            <a:r>
              <a:rPr b="0" lang="nl-NL" sz="3200" spc="-1" strike="noStrike">
                <a:solidFill>
                  <a:srgbClr val="000000"/>
                </a:solidFill>
                <a:uFill>
                  <a:solidFill>
                    <a:srgbClr val="ffffff"/>
                  </a:solidFill>
                </a:uFill>
                <a:latin typeface="Calibri"/>
              </a:rPr>
              <a:t>Klik om de modelstijlen te bewerken</a:t>
            </a:r>
            <a:endParaRPr b="0" lang="nl-NL"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2800" spc="-1" strike="noStrike">
                <a:solidFill>
                  <a:srgbClr val="000000"/>
                </a:solidFill>
                <a:uFill>
                  <a:solidFill>
                    <a:srgbClr val="ffffff"/>
                  </a:solidFill>
                </a:uFill>
                <a:latin typeface="Calibri"/>
              </a:rPr>
              <a:t>Tweede niveau</a:t>
            </a:r>
            <a:endParaRPr b="0" lang="nl-NL"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nl-NL" sz="2400" spc="-1" strike="noStrike">
                <a:solidFill>
                  <a:srgbClr val="000000"/>
                </a:solidFill>
                <a:uFill>
                  <a:solidFill>
                    <a:srgbClr val="ffffff"/>
                  </a:solidFill>
                </a:uFill>
                <a:latin typeface="Calibri"/>
              </a:rPr>
              <a:t>Derde niveau</a:t>
            </a:r>
            <a:endParaRPr b="0" lang="nl-NL"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nl-NL" sz="2000" spc="-1" strike="noStrike">
                <a:solidFill>
                  <a:srgbClr val="000000"/>
                </a:solidFill>
                <a:uFill>
                  <a:solidFill>
                    <a:srgbClr val="ffffff"/>
                  </a:solidFill>
                </a:uFill>
                <a:latin typeface="Calibri"/>
              </a:rPr>
              <a:t>Vierde niveau</a:t>
            </a:r>
            <a:endParaRPr b="0" lang="nl-NL"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nl-NL" sz="2000" spc="-1" strike="noStrike">
                <a:solidFill>
                  <a:srgbClr val="000000"/>
                </a:solidFill>
                <a:uFill>
                  <a:solidFill>
                    <a:srgbClr val="ffffff"/>
                  </a:solidFill>
                </a:uFill>
                <a:latin typeface="Calibri"/>
              </a:rPr>
              <a:t>Vijfde niveau</a:t>
            </a:r>
            <a:endParaRPr b="0" lang="nl-NL" sz="3200" spc="-1" strike="noStrike">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CB8FDF0B-C9AC-4A78-ACDB-76D30CB4FB82}" type="slidenum">
              <a:rPr b="0" lang="nl-NL" sz="1200" spc="-1" strike="noStrike">
                <a:solidFill>
                  <a:srgbClr val="000078"/>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nl-NL" sz="4400" spc="-1" strike="noStrike">
                <a:solidFill>
                  <a:srgbClr val="000000"/>
                </a:solidFill>
                <a:uFill>
                  <a:solidFill>
                    <a:srgbClr val="ffffff"/>
                  </a:solidFill>
                </a:uFill>
                <a:latin typeface="Calibri"/>
              </a:rPr>
              <a:t>Klik om de stijl te bewerken</a:t>
            </a:r>
            <a:endParaRPr b="0" lang="nl-NL" sz="4400" spc="-1" strike="noStrike">
              <a:solidFill>
                <a:srgbClr val="000000"/>
              </a:solidFill>
              <a:uFill>
                <a:solidFill>
                  <a:srgbClr val="ffffff"/>
                </a:solidFill>
              </a:uFill>
              <a:latin typeface="Calibri"/>
            </a:endParaRPr>
          </a:p>
        </p:txBody>
      </p:sp>
      <p:sp>
        <p:nvSpPr>
          <p:cNvPr id="361" name="PlaceHolder 2"/>
          <p:cNvSpPr>
            <a:spLocks noGrp="1"/>
          </p:cNvSpPr>
          <p:nvPr>
            <p:ph type="dt"/>
          </p:nvPr>
        </p:nvSpPr>
        <p:spPr>
          <a:xfrm>
            <a:off x="457200" y="6356520"/>
            <a:ext cx="213336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362" name="PlaceHolder 3"/>
          <p:cNvSpPr>
            <a:spLocks noGrp="1"/>
          </p:cNvSpPr>
          <p:nvPr>
            <p:ph type="ftr"/>
          </p:nvPr>
        </p:nvSpPr>
        <p:spPr>
          <a:xfrm>
            <a:off x="3124080" y="6356520"/>
            <a:ext cx="289512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36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078BF0CF-3D2C-437C-8AD8-4FDEA39B3D14}" type="slidenum">
              <a:rPr b="0" lang="nl-NL" sz="1200" spc="-1" strike="noStrike">
                <a:solidFill>
                  <a:srgbClr val="000078"/>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
        <p:nvSpPr>
          <p:cNvPr id="36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nl-NL" sz="3200" spc="-1" strike="noStrike">
                <a:solidFill>
                  <a:srgbClr val="000000"/>
                </a:solidFill>
                <a:uFill>
                  <a:solidFill>
                    <a:srgbClr val="ffffff"/>
                  </a:solidFill>
                </a:uFill>
                <a:latin typeface="Calibri"/>
              </a:rPr>
              <a:t>Klik om de opmaak van de overzichtstekst te bewerken</a:t>
            </a:r>
            <a:endParaRPr b="0" lang="nl-NL"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nl-NL" sz="2400" spc="-1" strike="noStrike">
                <a:solidFill>
                  <a:srgbClr val="000000"/>
                </a:solidFill>
                <a:uFill>
                  <a:solidFill>
                    <a:srgbClr val="ffffff"/>
                  </a:solidFill>
                </a:uFill>
                <a:latin typeface="Calibri"/>
              </a:rPr>
              <a:t>Tweede overzichtsniveau</a:t>
            </a:r>
            <a:endParaRPr b="0" lang="nl-NL"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Derde overzichtsniveau</a:t>
            </a:r>
            <a:endParaRPr b="0" lang="nl-NL"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nl-NL" sz="2000" spc="-1" strike="noStrike">
                <a:solidFill>
                  <a:srgbClr val="000000"/>
                </a:solidFill>
                <a:uFill>
                  <a:solidFill>
                    <a:srgbClr val="ffffff"/>
                  </a:solidFill>
                </a:uFill>
                <a:latin typeface="Calibri"/>
              </a:rPr>
              <a:t>Vierde overzichtsniveau</a:t>
            </a:r>
            <a:endParaRPr b="0" lang="nl-NL"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Vijfde overzichtsniveau</a:t>
            </a:r>
            <a:endParaRPr b="0" lang="nl-NL"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Zesde overzichtsniveau</a:t>
            </a:r>
            <a:endParaRPr b="0" lang="nl-NL"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Zevende overzichtsniveau</a:t>
            </a:r>
            <a:endParaRPr b="0" lang="nl-NL"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9" name="CustomShape 1"/>
          <p:cNvSpPr/>
          <p:nvPr/>
        </p:nvSpPr>
        <p:spPr>
          <a:xfrm>
            <a:off x="499320" y="5945040"/>
            <a:ext cx="4940280" cy="920880"/>
          </a:xfrm>
          <a:custGeom>
            <a:avLst/>
            <a:gdLst/>
            <a:ah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fillRef idx="0"/>
          <a:effectRef idx="0"/>
          <a:fontRef idx="minor"/>
        </p:style>
      </p:sp>
      <p:sp>
        <p:nvSpPr>
          <p:cNvPr id="400" name="CustomShape 2"/>
          <p:cNvSpPr/>
          <p:nvPr/>
        </p:nvSpPr>
        <p:spPr>
          <a:xfrm>
            <a:off x="485640" y="5938920"/>
            <a:ext cx="3690000" cy="933120"/>
          </a:xfrm>
          <a:custGeom>
            <a:avLst/>
            <a:gdLst/>
            <a:ahLst/>
            <a:rect l="l" t="t" r="r" b="b"/>
            <a:pathLst>
              <a:path w="5591" h="588">
                <a:moveTo>
                  <a:pt x="0" y="0"/>
                </a:moveTo>
                <a:lnTo>
                  <a:pt x="5591" y="585"/>
                </a:lnTo>
                <a:lnTo>
                  <a:pt x="4415" y="588"/>
                </a:lnTo>
                <a:lnTo>
                  <a:pt x="12" y="4"/>
                </a:lnTo>
              </a:path>
            </a:pathLst>
          </a:custGeom>
          <a:solidFill>
            <a:srgbClr val="000000"/>
          </a:solidFill>
          <a:ln w="9360">
            <a:noFill/>
          </a:ln>
        </p:spPr>
        <p:style>
          <a:lnRef idx="0"/>
          <a:fillRef idx="0"/>
          <a:effectRef idx="0"/>
          <a:fontRef idx="minor"/>
        </p:style>
      </p:sp>
      <p:sp>
        <p:nvSpPr>
          <p:cNvPr id="401" name="CustomShape 3"/>
          <p:cNvSpPr/>
          <p:nvPr/>
        </p:nvSpPr>
        <p:spPr>
          <a:xfrm>
            <a:off x="-6120" y="5791320"/>
            <a:ext cx="3402000" cy="1080360"/>
          </a:xfrm>
          <a:prstGeom prst="rtTriangle">
            <a:avLst/>
          </a:prstGeom>
          <a:blipFill>
            <a:blip r:embed="rId2"/>
            <a:tile/>
          </a:blipFill>
          <a:ln w="12600">
            <a:noFill/>
          </a:ln>
          <a:effectLst>
            <a:outerShdw blurRad="50800" dir="5400000" dist="38100" rotWithShape="0">
              <a:srgbClr val="000000">
                <a:alpha val="35000"/>
              </a:srgbClr>
            </a:outerShdw>
          </a:effectLst>
        </p:spPr>
        <p:style>
          <a:lnRef idx="3">
            <a:schemeClr val="lt1"/>
          </a:lnRef>
          <a:fillRef idx="1">
            <a:schemeClr val="accent1"/>
          </a:fillRef>
          <a:effectRef idx="1">
            <a:schemeClr val="accent1"/>
          </a:effectRef>
          <a:fontRef idx="minor"/>
        </p:style>
      </p:sp>
      <p:sp>
        <p:nvSpPr>
          <p:cNvPr id="402"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403" name="PlaceHolder 5"/>
          <p:cNvSpPr>
            <a:spLocks noGrp="1"/>
          </p:cNvSpPr>
          <p:nvPr>
            <p:ph type="body"/>
          </p:nvPr>
        </p:nvSpPr>
        <p:spPr>
          <a:xfrm>
            <a:off x="457200" y="1481400"/>
            <a:ext cx="8229240" cy="4525560"/>
          </a:xfrm>
          <a:prstGeom prst="rect">
            <a:avLst/>
          </a:prstGeom>
        </p:spPr>
        <p:txBody>
          <a:bodyPr lIns="90000" rIns="90000" tIns="45000" bIns="45000"/>
          <a:p>
            <a:pPr marL="365760" indent="-255600">
              <a:lnSpc>
                <a:spcPct val="100000"/>
              </a:lnSpc>
              <a:buClr>
                <a:srgbClr val="2da2bf"/>
              </a:buClr>
              <a:buSzPct val="68000"/>
              <a:buFont typeface="Wingdings 3" charset="2"/>
              <a:buChar char=""/>
            </a:pPr>
            <a:r>
              <a:rPr b="0" lang="nl-NL" sz="2700" spc="-1" strike="noStrike">
                <a:solidFill>
                  <a:srgbClr val="000000"/>
                </a:solidFill>
                <a:uFill>
                  <a:solidFill>
                    <a:srgbClr val="ffffff"/>
                  </a:solidFill>
                </a:uFill>
                <a:latin typeface="Lucida Sans Unicode"/>
              </a:rPr>
              <a:t>Klik om de modelstijlen te bewerken</a:t>
            </a:r>
            <a:endParaRPr b="0" lang="nl-NL" sz="2700" spc="-1" strike="noStrike">
              <a:solidFill>
                <a:srgbClr val="000000"/>
              </a:solidFill>
              <a:uFill>
                <a:solidFill>
                  <a:srgbClr val="ffffff"/>
                </a:solidFill>
              </a:uFill>
              <a:latin typeface="Lucida Sans Unicode"/>
            </a:endParaRPr>
          </a:p>
          <a:p>
            <a:pPr lvl="1" marL="621720" indent="-228240">
              <a:lnSpc>
                <a:spcPct val="100000"/>
              </a:lnSpc>
              <a:buClr>
                <a:srgbClr val="2da2bf"/>
              </a:buClr>
              <a:buFont typeface="Verdana"/>
              <a:buChar char="◦"/>
            </a:pPr>
            <a:r>
              <a:rPr b="0" lang="nl-NL" sz="2300" spc="-1" strike="noStrike">
                <a:solidFill>
                  <a:srgbClr val="000000"/>
                </a:solidFill>
                <a:uFill>
                  <a:solidFill>
                    <a:srgbClr val="ffffff"/>
                  </a:solidFill>
                </a:uFill>
                <a:latin typeface="Lucida Sans Unicode"/>
              </a:rPr>
              <a:t>Tweede niveau</a:t>
            </a:r>
            <a:endParaRPr b="0" lang="nl-NL" sz="2700" spc="-1" strike="noStrike">
              <a:solidFill>
                <a:srgbClr val="000000"/>
              </a:solidFill>
              <a:uFill>
                <a:solidFill>
                  <a:srgbClr val="ffffff"/>
                </a:solidFill>
              </a:uFill>
              <a:latin typeface="Lucida Sans Unicode"/>
            </a:endParaRPr>
          </a:p>
          <a:p>
            <a:pPr lvl="2" marL="859680" indent="-228240">
              <a:lnSpc>
                <a:spcPct val="100000"/>
              </a:lnSpc>
              <a:buClr>
                <a:srgbClr val="da1f28"/>
              </a:buClr>
              <a:buFont typeface="Wingdings 2" charset="2"/>
              <a:buChar char=""/>
            </a:pPr>
            <a:r>
              <a:rPr b="0" lang="nl-NL" sz="2100" spc="-1" strike="noStrike">
                <a:solidFill>
                  <a:srgbClr val="000000"/>
                </a:solidFill>
                <a:uFill>
                  <a:solidFill>
                    <a:srgbClr val="ffffff"/>
                  </a:solidFill>
                </a:uFill>
                <a:latin typeface="Lucida Sans Unicode"/>
              </a:rPr>
              <a:t>Derde niveau</a:t>
            </a:r>
            <a:endParaRPr b="0" lang="nl-NL" sz="2700" spc="-1" strike="noStrike">
              <a:solidFill>
                <a:srgbClr val="000000"/>
              </a:solidFill>
              <a:uFill>
                <a:solidFill>
                  <a:srgbClr val="ffffff"/>
                </a:solidFill>
              </a:uFill>
              <a:latin typeface="Lucida Sans Unicode"/>
            </a:endParaRPr>
          </a:p>
          <a:p>
            <a:pPr lvl="3" marL="1143000" indent="-228240">
              <a:lnSpc>
                <a:spcPct val="100000"/>
              </a:lnSpc>
              <a:buClr>
                <a:srgbClr val="da1f28"/>
              </a:buClr>
              <a:buFont typeface="Wingdings 2" charset="2"/>
              <a:buChar char=""/>
            </a:pPr>
            <a:r>
              <a:rPr b="0" lang="nl-NL" sz="1900" spc="-1" strike="noStrike">
                <a:solidFill>
                  <a:srgbClr val="000000"/>
                </a:solidFill>
                <a:uFill>
                  <a:solidFill>
                    <a:srgbClr val="ffffff"/>
                  </a:solidFill>
                </a:uFill>
                <a:latin typeface="Lucida Sans Unicode"/>
              </a:rPr>
              <a:t>Vierde niveau</a:t>
            </a:r>
            <a:endParaRPr b="0" lang="nl-NL" sz="2700" spc="-1" strike="noStrike">
              <a:solidFill>
                <a:srgbClr val="000000"/>
              </a:solidFill>
              <a:uFill>
                <a:solidFill>
                  <a:srgbClr val="ffffff"/>
                </a:solidFill>
              </a:uFill>
              <a:latin typeface="Lucida Sans Unicode"/>
            </a:endParaRPr>
          </a:p>
          <a:p>
            <a:pPr lvl="4" marL="1371600" indent="-228240">
              <a:lnSpc>
                <a:spcPct val="100000"/>
              </a:lnSpc>
              <a:buClr>
                <a:srgbClr val="da1f28"/>
              </a:buClr>
              <a:buFont typeface="Wingdings 2" charset="2"/>
              <a:buChar char=""/>
            </a:pPr>
            <a:r>
              <a:rPr b="0" lang="nl-NL" sz="1800" spc="-1" strike="noStrike">
                <a:solidFill>
                  <a:srgbClr val="000000"/>
                </a:solidFill>
                <a:uFill>
                  <a:solidFill>
                    <a:srgbClr val="ffffff"/>
                  </a:solidFill>
                </a:uFill>
                <a:latin typeface="Lucida Sans Unicode"/>
              </a:rPr>
              <a:t>Vijfde niveau</a:t>
            </a:r>
            <a:endParaRPr b="0" lang="nl-NL" sz="2700" spc="-1" strike="noStrike">
              <a:solidFill>
                <a:srgbClr val="000000"/>
              </a:solidFill>
              <a:uFill>
                <a:solidFill>
                  <a:srgbClr val="ffffff"/>
                </a:solidFill>
              </a:uFill>
              <a:latin typeface="Lucida Sans Unicode"/>
            </a:endParaRPr>
          </a:p>
        </p:txBody>
      </p:sp>
      <p:sp>
        <p:nvSpPr>
          <p:cNvPr id="404" name="PlaceHolder 6"/>
          <p:cNvSpPr>
            <a:spLocks noGrp="1"/>
          </p:cNvSpPr>
          <p:nvPr>
            <p:ph type="dt"/>
          </p:nvPr>
        </p:nvSpPr>
        <p:spPr>
          <a:xfrm>
            <a:off x="6726960" y="6408000"/>
            <a:ext cx="1919880" cy="365400"/>
          </a:xfrm>
          <a:prstGeom prst="rect">
            <a:avLst/>
          </a:prstGeom>
        </p:spPr>
        <p:txBody>
          <a:bodyPr lIns="90000" rIns="90000" tIns="45000" bIns="45000" anchor="b"/>
          <a:p>
            <a:pPr>
              <a:lnSpc>
                <a:spcPct val="100000"/>
              </a:lnSpc>
            </a:pPr>
            <a:fld id="{289A904E-ECF1-4135-8837-49C1F5014D76}" type="datetime1">
              <a:rPr b="0" lang="nl-NL" sz="1000" spc="-1" strike="noStrike">
                <a:solidFill>
                  <a:srgbClr val="000000"/>
                </a:solidFill>
                <a:uFill>
                  <a:solidFill>
                    <a:srgbClr val="ffffff"/>
                  </a:solidFill>
                </a:uFill>
                <a:latin typeface="Lucida Sans Unicode"/>
              </a:rPr>
              <a:t>11-03-2019</a:t>
            </a:fld>
            <a:endParaRPr b="0" lang="nl-NL" sz="1400" spc="-1" strike="noStrike">
              <a:solidFill>
                <a:srgbClr val="000000"/>
              </a:solidFill>
              <a:uFill>
                <a:solidFill>
                  <a:srgbClr val="ffffff"/>
                </a:solidFill>
              </a:uFill>
              <a:latin typeface="Times New Roman"/>
            </a:endParaRPr>
          </a:p>
        </p:txBody>
      </p:sp>
      <p:sp>
        <p:nvSpPr>
          <p:cNvPr id="405" name="PlaceHolder 7"/>
          <p:cNvSpPr>
            <a:spLocks noGrp="1"/>
          </p:cNvSpPr>
          <p:nvPr>
            <p:ph type="ftr"/>
          </p:nvPr>
        </p:nvSpPr>
        <p:spPr>
          <a:xfrm>
            <a:off x="4380120" y="6408000"/>
            <a:ext cx="2350440" cy="364680"/>
          </a:xfrm>
          <a:prstGeom prst="rect">
            <a:avLst/>
          </a:prstGeom>
        </p:spPr>
        <p:txBody>
          <a:bodyPr lIns="90000" rIns="90000" tIns="45000" bIns="45000" anchor="b"/>
          <a:p>
            <a:endParaRPr b="0" lang="nl-NL" sz="2400" spc="-1" strike="noStrike">
              <a:solidFill>
                <a:srgbClr val="000000"/>
              </a:solidFill>
              <a:uFill>
                <a:solidFill>
                  <a:srgbClr val="ffffff"/>
                </a:solidFill>
              </a:uFill>
              <a:latin typeface="Times New Roman"/>
            </a:endParaRPr>
          </a:p>
        </p:txBody>
      </p:sp>
      <p:sp>
        <p:nvSpPr>
          <p:cNvPr id="406" name="PlaceHolder 8"/>
          <p:cNvSpPr>
            <a:spLocks noGrp="1"/>
          </p:cNvSpPr>
          <p:nvPr>
            <p:ph type="sldNum"/>
          </p:nvPr>
        </p:nvSpPr>
        <p:spPr>
          <a:xfrm>
            <a:off x="8647200" y="6408000"/>
            <a:ext cx="365400" cy="364680"/>
          </a:xfrm>
          <a:prstGeom prst="rect">
            <a:avLst/>
          </a:prstGeom>
        </p:spPr>
        <p:txBody>
          <a:bodyPr lIns="90000" rIns="90000" tIns="45000" bIns="45000" anchor="b"/>
          <a:p>
            <a:pPr algn="r">
              <a:lnSpc>
                <a:spcPct val="100000"/>
              </a:lnSpc>
            </a:pPr>
            <a:fld id="{4C030106-9534-483F-B079-E46CD93D0656}" type="slidenum">
              <a:rPr b="0" lang="nl-NL" sz="1000" spc="-1" strike="noStrike">
                <a:solidFill>
                  <a:srgbClr val="000000"/>
                </a:solidFill>
                <a:uFill>
                  <a:solidFill>
                    <a:srgbClr val="ffffff"/>
                  </a:solidFill>
                </a:uFill>
                <a:latin typeface="Lucida Sans Unicode"/>
              </a:rPr>
              <a:t>&lt;getal&gt;</a:t>
            </a:fld>
            <a:endParaRPr b="0" lang="nl-NL" sz="1400" spc="-1" strike="noStrike">
              <a:solidFill>
                <a:srgbClr val="000000"/>
              </a:solidFill>
              <a:uFill>
                <a:solidFill>
                  <a:srgbClr val="ffffff"/>
                </a:solidFill>
              </a:uFill>
              <a:latin typeface="Times New Roman"/>
            </a:endParaRPr>
          </a:p>
        </p:txBody>
      </p:sp>
      <p:sp>
        <p:nvSpPr>
          <p:cNvPr id="407" name="PlaceHolder 9"/>
          <p:cNvSpPr>
            <a:spLocks noGrp="1"/>
          </p:cNvSpPr>
          <p:nvPr>
            <p:ph type="title"/>
          </p:nvPr>
        </p:nvSpPr>
        <p:spPr>
          <a:xfrm>
            <a:off x="457200" y="274680"/>
            <a:ext cx="8229240" cy="1142640"/>
          </a:xfrm>
          <a:prstGeom prst="rect">
            <a:avLst/>
          </a:prstGeom>
        </p:spPr>
        <p:txBody>
          <a:bodyPr lIns="90000" rIns="90000" tIns="45000" bIns="45000" anchor="ctr"/>
          <a:p>
            <a:pPr>
              <a:lnSpc>
                <a:spcPct val="100000"/>
              </a:lnSpc>
            </a:pPr>
            <a:r>
              <a:rPr b="1" lang="nl-NL" sz="4100" spc="-1" strike="noStrike">
                <a:solidFill>
                  <a:srgbClr val="464646"/>
                </a:solidFill>
                <a:uFill>
                  <a:solidFill>
                    <a:srgbClr val="ffffff"/>
                  </a:solidFill>
                </a:uFill>
                <a:latin typeface="Lucida Sans Unicode"/>
              </a:rPr>
              <a:t>Klik om de stijl te bewerken</a:t>
            </a:r>
            <a:endParaRPr b="0" lang="nl-NL" sz="4100" spc="-1" strike="noStrike">
              <a:solidFill>
                <a:srgbClr val="000000"/>
              </a:solidFill>
              <a:uFill>
                <a:solidFill>
                  <a:srgbClr val="ffffff"/>
                </a:solidFill>
              </a:uFill>
              <a:latin typeface="Lucida Sans Unicode"/>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nl-NL" sz="4400" spc="-1" strike="noStrike">
                <a:solidFill>
                  <a:srgbClr val="000000"/>
                </a:solidFill>
                <a:uFill>
                  <a:solidFill>
                    <a:srgbClr val="ffffff"/>
                  </a:solidFill>
                </a:uFill>
                <a:latin typeface="Calibri"/>
              </a:rPr>
              <a:t>Klik om de stijl te bewerken</a:t>
            </a:r>
            <a:endParaRPr b="0" lang="nl-NL" sz="44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lIns="45720" rIns="45720" tIns="91440" bIns="91440"/>
          <a:p>
            <a:pPr marL="343080" indent="-342720">
              <a:lnSpc>
                <a:spcPct val="100000"/>
              </a:lnSpc>
              <a:buClr>
                <a:srgbClr val="000000"/>
              </a:buClr>
              <a:buFont typeface="Arial"/>
              <a:buChar char="•"/>
            </a:pPr>
            <a:r>
              <a:rPr b="0" lang="nl-NL" sz="3200" spc="-1" strike="noStrike">
                <a:solidFill>
                  <a:srgbClr val="000000"/>
                </a:solidFill>
                <a:uFill>
                  <a:solidFill>
                    <a:srgbClr val="ffffff"/>
                  </a:solidFill>
                </a:uFill>
                <a:latin typeface="Calibri"/>
              </a:rPr>
              <a:t>Klik om de modelstijlen te bewerken</a:t>
            </a:r>
            <a:endParaRPr b="0" lang="nl-NL"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2800" spc="-1" strike="noStrike">
                <a:solidFill>
                  <a:srgbClr val="000000"/>
                </a:solidFill>
                <a:uFill>
                  <a:solidFill>
                    <a:srgbClr val="ffffff"/>
                  </a:solidFill>
                </a:uFill>
                <a:latin typeface="Calibri"/>
              </a:rPr>
              <a:t>Tweede niveau</a:t>
            </a:r>
            <a:endParaRPr b="0" lang="nl-NL"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nl-NL" sz="2400" spc="-1" strike="noStrike">
                <a:solidFill>
                  <a:srgbClr val="000000"/>
                </a:solidFill>
                <a:uFill>
                  <a:solidFill>
                    <a:srgbClr val="ffffff"/>
                  </a:solidFill>
                </a:uFill>
                <a:latin typeface="Calibri"/>
              </a:rPr>
              <a:t>Derde niveau</a:t>
            </a:r>
            <a:endParaRPr b="0" lang="nl-NL"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nl-NL" sz="2000" spc="-1" strike="noStrike">
                <a:solidFill>
                  <a:srgbClr val="000000"/>
                </a:solidFill>
                <a:uFill>
                  <a:solidFill>
                    <a:srgbClr val="ffffff"/>
                  </a:solidFill>
                </a:uFill>
                <a:latin typeface="Calibri"/>
              </a:rPr>
              <a:t>Vierde niveau</a:t>
            </a:r>
            <a:endParaRPr b="0" lang="nl-NL"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nl-NL" sz="2000" spc="-1" strike="noStrike">
                <a:solidFill>
                  <a:srgbClr val="000000"/>
                </a:solidFill>
                <a:uFill>
                  <a:solidFill>
                    <a:srgbClr val="ffffff"/>
                  </a:solidFill>
                </a:uFill>
                <a:latin typeface="Calibri"/>
              </a:rPr>
              <a:t>Vijfde niveau</a:t>
            </a:r>
            <a:endParaRPr b="0" lang="nl-NL"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4C478E07-85A7-4FB4-8CE8-9870367FEDD1}" type="slidenum">
              <a:rPr b="0" lang="nl-NL" sz="1200" spc="-1" strike="noStrike">
                <a:solidFill>
                  <a:srgbClr val="000078"/>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nl-NL" sz="4400" spc="-1" strike="noStrike">
                <a:solidFill>
                  <a:srgbClr val="000000"/>
                </a:solidFill>
                <a:uFill>
                  <a:solidFill>
                    <a:srgbClr val="ffffff"/>
                  </a:solidFill>
                </a:uFill>
                <a:latin typeface="Calibri"/>
              </a:rPr>
              <a:t>Klik om de stijl te bewerken</a:t>
            </a:r>
            <a:endParaRPr b="0" lang="nl-NL" sz="4400" spc="-1" strike="noStrike">
              <a:solidFill>
                <a:srgbClr val="000000"/>
              </a:solidFill>
              <a:uFill>
                <a:solidFill>
                  <a:srgbClr val="ffffff"/>
                </a:solidFill>
              </a:uFill>
              <a:latin typeface="Calibri"/>
            </a:endParaRPr>
          </a:p>
        </p:txBody>
      </p:sp>
      <p:sp>
        <p:nvSpPr>
          <p:cNvPr id="79" name="PlaceHolder 2"/>
          <p:cNvSpPr>
            <a:spLocks noGrp="1"/>
          </p:cNvSpPr>
          <p:nvPr>
            <p:ph type="dt"/>
          </p:nvPr>
        </p:nvSpPr>
        <p:spPr>
          <a:xfrm>
            <a:off x="457200" y="6356520"/>
            <a:ext cx="213336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80" name="PlaceHolder 3"/>
          <p:cNvSpPr>
            <a:spLocks noGrp="1"/>
          </p:cNvSpPr>
          <p:nvPr>
            <p:ph type="ftr"/>
          </p:nvPr>
        </p:nvSpPr>
        <p:spPr>
          <a:xfrm>
            <a:off x="3124080" y="6356520"/>
            <a:ext cx="2895120" cy="364680"/>
          </a:xfrm>
          <a:prstGeom prst="rect">
            <a:avLst/>
          </a:prstGeom>
        </p:spPr>
        <p:txBody>
          <a:bodyPr anchor="ctr"/>
          <a:p>
            <a:endParaRPr b="0" lang="nl-NL" sz="2400" spc="-1" strike="noStrike">
              <a:solidFill>
                <a:srgbClr val="000000"/>
              </a:solidFill>
              <a:uFill>
                <a:solidFill>
                  <a:srgbClr val="ffffff"/>
                </a:solidFill>
              </a:uFill>
              <a:latin typeface="Times New Roman"/>
            </a:endParaRPr>
          </a:p>
        </p:txBody>
      </p:sp>
      <p:sp>
        <p:nvSpPr>
          <p:cNvPr id="81" name="PlaceHolder 4"/>
          <p:cNvSpPr>
            <a:spLocks noGrp="1"/>
          </p:cNvSpPr>
          <p:nvPr>
            <p:ph type="sldNum"/>
          </p:nvPr>
        </p:nvSpPr>
        <p:spPr>
          <a:xfrm>
            <a:off x="6553080" y="6356520"/>
            <a:ext cx="2133360" cy="364680"/>
          </a:xfrm>
          <a:prstGeom prst="rect">
            <a:avLst/>
          </a:prstGeom>
        </p:spPr>
        <p:txBody>
          <a:bodyPr anchor="ctr"/>
          <a:p>
            <a:pPr algn="r">
              <a:lnSpc>
                <a:spcPct val="100000"/>
              </a:lnSpc>
            </a:pPr>
            <a:fld id="{89EF031D-2D3F-4760-9520-7DDEE602D99A}" type="slidenum">
              <a:rPr b="0" lang="nl-NL" sz="1200" spc="-1" strike="noStrike">
                <a:solidFill>
                  <a:srgbClr val="000078"/>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
        <p:nvSpPr>
          <p:cNvPr id="82"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nl-NL" sz="3200" spc="-1" strike="noStrike">
                <a:solidFill>
                  <a:srgbClr val="000000"/>
                </a:solidFill>
                <a:uFill>
                  <a:solidFill>
                    <a:srgbClr val="ffffff"/>
                  </a:solidFill>
                </a:uFill>
                <a:latin typeface="Calibri"/>
              </a:rPr>
              <a:t>Klik om de opmaak van de overzichtstekst te bewerken</a:t>
            </a:r>
            <a:endParaRPr b="0" lang="nl-NL"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nl-NL" sz="2400" spc="-1" strike="noStrike">
                <a:solidFill>
                  <a:srgbClr val="000000"/>
                </a:solidFill>
                <a:uFill>
                  <a:solidFill>
                    <a:srgbClr val="ffffff"/>
                  </a:solidFill>
                </a:uFill>
                <a:latin typeface="Calibri"/>
              </a:rPr>
              <a:t>Tweede overzichtsniveau</a:t>
            </a:r>
            <a:endParaRPr b="0" lang="nl-NL"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Derde overzichtsniveau</a:t>
            </a:r>
            <a:endParaRPr b="0" lang="nl-NL"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nl-NL" sz="2000" spc="-1" strike="noStrike">
                <a:solidFill>
                  <a:srgbClr val="000000"/>
                </a:solidFill>
                <a:uFill>
                  <a:solidFill>
                    <a:srgbClr val="ffffff"/>
                  </a:solidFill>
                </a:uFill>
                <a:latin typeface="Calibri"/>
              </a:rPr>
              <a:t>Vierde overzichtsniveau</a:t>
            </a:r>
            <a:endParaRPr b="0" lang="nl-NL"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Vijfde overzichtsniveau</a:t>
            </a:r>
            <a:endParaRPr b="0" lang="nl-NL"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Zesde overzichtsniveau</a:t>
            </a:r>
            <a:endParaRPr b="0" lang="nl-NL"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nl-NL" sz="2000" spc="-1" strike="noStrike">
                <a:solidFill>
                  <a:srgbClr val="000000"/>
                </a:solidFill>
                <a:uFill>
                  <a:solidFill>
                    <a:srgbClr val="ffffff"/>
                  </a:solidFill>
                </a:uFill>
                <a:latin typeface="Calibri"/>
              </a:rPr>
              <a:t>Zevende overzichtsniveau</a:t>
            </a:r>
            <a:endParaRPr b="0" lang="nl-NL"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Line 1"/>
          <p:cNvSpPr/>
          <p:nvPr/>
        </p:nvSpPr>
        <p:spPr>
          <a:xfrm>
            <a:off x="424440" y="908640"/>
            <a:ext cx="8281080" cy="360"/>
          </a:xfrm>
          <a:prstGeom prst="line">
            <a:avLst/>
          </a:prstGeom>
          <a:ln w="19080">
            <a:solidFill>
              <a:srgbClr val="00b0f0"/>
            </a:solidFill>
            <a:round/>
          </a:ln>
        </p:spPr>
        <p:style>
          <a:lnRef idx="1">
            <a:schemeClr val="accent1"/>
          </a:lnRef>
          <a:fillRef idx="0">
            <a:schemeClr val="accent1"/>
          </a:fillRef>
          <a:effectRef idx="0">
            <a:schemeClr val="accent1"/>
          </a:effectRef>
          <a:fontRef idx="minor"/>
        </p:style>
      </p:sp>
      <p:sp>
        <p:nvSpPr>
          <p:cNvPr id="118" name="Line 2"/>
          <p:cNvSpPr/>
          <p:nvPr/>
        </p:nvSpPr>
        <p:spPr>
          <a:xfrm>
            <a:off x="395280" y="630900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pic>
        <p:nvPicPr>
          <p:cNvPr id="119" name="Afbeelding 8" descr=""/>
          <p:cNvPicPr/>
          <p:nvPr/>
        </p:nvPicPr>
        <p:blipFill>
          <a:blip r:embed="rId2"/>
          <a:stretch/>
        </p:blipFill>
        <p:spPr>
          <a:xfrm>
            <a:off x="402840" y="6393600"/>
            <a:ext cx="1857240" cy="267120"/>
          </a:xfrm>
          <a:prstGeom prst="rect">
            <a:avLst/>
          </a:prstGeom>
          <a:ln>
            <a:noFill/>
          </a:ln>
        </p:spPr>
      </p:pic>
      <p:sp>
        <p:nvSpPr>
          <p:cNvPr id="120" name="PlaceHolder 3"/>
          <p:cNvSpPr>
            <a:spLocks noGrp="1"/>
          </p:cNvSpPr>
          <p:nvPr>
            <p:ph type="title"/>
          </p:nvPr>
        </p:nvSpPr>
        <p:spPr>
          <a:xfrm>
            <a:off x="722160" y="4406760"/>
            <a:ext cx="7772040" cy="1361880"/>
          </a:xfrm>
          <a:prstGeom prst="rect">
            <a:avLst/>
          </a:prstGeom>
        </p:spPr>
        <p:txBody>
          <a:bodyPr/>
          <a:p>
            <a:pPr>
              <a:lnSpc>
                <a:spcPct val="100000"/>
              </a:lnSpc>
            </a:pPr>
            <a:r>
              <a:rPr b="1" lang="nl-NL" sz="4000" spc="-1" strike="noStrike" cap="all">
                <a:solidFill>
                  <a:srgbClr val="1f497d"/>
                </a:solidFill>
                <a:uFill>
                  <a:solidFill>
                    <a:srgbClr val="ffffff"/>
                  </a:solidFill>
                </a:uFill>
                <a:latin typeface="Lucida Sans"/>
              </a:rPr>
              <a:t>Klik om de stijl te bewerken</a:t>
            </a:r>
            <a:endParaRPr b="0" lang="nl-NL" sz="4000" spc="-1" strike="noStrike">
              <a:solidFill>
                <a:srgbClr val="000000"/>
              </a:solidFill>
              <a:uFill>
                <a:solidFill>
                  <a:srgbClr val="ffffff"/>
                </a:solidFill>
              </a:uFill>
              <a:latin typeface="Calibri"/>
            </a:endParaRPr>
          </a:p>
        </p:txBody>
      </p:sp>
      <p:sp>
        <p:nvSpPr>
          <p:cNvPr id="121" name="PlaceHolder 4"/>
          <p:cNvSpPr>
            <a:spLocks noGrp="1"/>
          </p:cNvSpPr>
          <p:nvPr>
            <p:ph type="body"/>
          </p:nvPr>
        </p:nvSpPr>
        <p:spPr>
          <a:xfrm>
            <a:off x="722160" y="2906640"/>
            <a:ext cx="7772040" cy="1499760"/>
          </a:xfrm>
          <a:prstGeom prst="rect">
            <a:avLst/>
          </a:prstGeom>
        </p:spPr>
        <p:txBody>
          <a:bodyPr anchor="b"/>
          <a:p>
            <a:pPr>
              <a:lnSpc>
                <a:spcPct val="100000"/>
              </a:lnSpc>
            </a:pPr>
            <a:r>
              <a:rPr b="0" lang="nl-NL" sz="2000" spc="-1" strike="noStrike">
                <a:solidFill>
                  <a:srgbClr val="8b8b8b"/>
                </a:solidFill>
                <a:uFill>
                  <a:solidFill>
                    <a:srgbClr val="ffffff"/>
                  </a:solidFill>
                </a:uFill>
                <a:latin typeface="Lucida Sans"/>
              </a:rPr>
              <a:t>Klik om de modelstijlen te bewerken</a:t>
            </a:r>
            <a:endParaRPr b="0" lang="nl-NL" sz="2000" spc="-1" strike="noStrike">
              <a:solidFill>
                <a:srgbClr val="1f497d"/>
              </a:solidFill>
              <a:uFill>
                <a:solidFill>
                  <a:srgbClr val="ffffff"/>
                </a:solidFill>
              </a:uFill>
              <a:latin typeface="Lucida Sans"/>
            </a:endParaRPr>
          </a:p>
        </p:txBody>
      </p:sp>
      <p:pic>
        <p:nvPicPr>
          <p:cNvPr id="122" name="Afbeelding 6" descr=""/>
          <p:cNvPicPr/>
          <p:nvPr/>
        </p:nvPicPr>
        <p:blipFill>
          <a:blip r:embed="rId3"/>
          <a:stretch/>
        </p:blipFill>
        <p:spPr>
          <a:xfrm>
            <a:off x="432000" y="1470240"/>
            <a:ext cx="4651560" cy="906840"/>
          </a:xfrm>
          <a:prstGeom prst="rect">
            <a:avLst/>
          </a:prstGeom>
          <a:ln>
            <a:noFill/>
          </a:ln>
        </p:spPr>
      </p:pic>
      <p:sp>
        <p:nvSpPr>
          <p:cNvPr id="123" name="Line 5"/>
          <p:cNvSpPr/>
          <p:nvPr/>
        </p:nvSpPr>
        <p:spPr>
          <a:xfrm>
            <a:off x="424440" y="107136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sp>
        <p:nvSpPr>
          <p:cNvPr id="124" name="CustomShape 6"/>
          <p:cNvSpPr/>
          <p:nvPr/>
        </p:nvSpPr>
        <p:spPr>
          <a:xfrm>
            <a:off x="365760" y="6261840"/>
            <a:ext cx="8339760" cy="6552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25" name="CustomShape 7"/>
          <p:cNvSpPr/>
          <p:nvPr/>
        </p:nvSpPr>
        <p:spPr>
          <a:xfrm>
            <a:off x="379080" y="6384960"/>
            <a:ext cx="2136960" cy="39600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Line 1"/>
          <p:cNvSpPr/>
          <p:nvPr/>
        </p:nvSpPr>
        <p:spPr>
          <a:xfrm>
            <a:off x="424440" y="908640"/>
            <a:ext cx="8281080" cy="360"/>
          </a:xfrm>
          <a:prstGeom prst="line">
            <a:avLst/>
          </a:prstGeom>
          <a:ln w="19080">
            <a:solidFill>
              <a:srgbClr val="00b0f0"/>
            </a:solidFill>
            <a:round/>
          </a:ln>
        </p:spPr>
        <p:style>
          <a:lnRef idx="1">
            <a:schemeClr val="accent1"/>
          </a:lnRef>
          <a:fillRef idx="0">
            <a:schemeClr val="accent1"/>
          </a:fillRef>
          <a:effectRef idx="0">
            <a:schemeClr val="accent1"/>
          </a:effectRef>
          <a:fontRef idx="minor"/>
        </p:style>
      </p:sp>
      <p:sp>
        <p:nvSpPr>
          <p:cNvPr id="161" name="Line 2"/>
          <p:cNvSpPr/>
          <p:nvPr/>
        </p:nvSpPr>
        <p:spPr>
          <a:xfrm>
            <a:off x="395280" y="630900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pic>
        <p:nvPicPr>
          <p:cNvPr id="162" name="Afbeelding 8" descr=""/>
          <p:cNvPicPr/>
          <p:nvPr/>
        </p:nvPicPr>
        <p:blipFill>
          <a:blip r:embed="rId2"/>
          <a:stretch/>
        </p:blipFill>
        <p:spPr>
          <a:xfrm>
            <a:off x="402840" y="6393600"/>
            <a:ext cx="1857240" cy="267120"/>
          </a:xfrm>
          <a:prstGeom prst="rect">
            <a:avLst/>
          </a:prstGeom>
          <a:ln>
            <a:noFill/>
          </a:ln>
        </p:spPr>
      </p:pic>
      <p:sp>
        <p:nvSpPr>
          <p:cNvPr id="163" name="PlaceHolder 3"/>
          <p:cNvSpPr>
            <a:spLocks noGrp="1"/>
          </p:cNvSpPr>
          <p:nvPr>
            <p:ph type="title"/>
          </p:nvPr>
        </p:nvSpPr>
        <p:spPr>
          <a:xfrm>
            <a:off x="457200" y="274680"/>
            <a:ext cx="8229240" cy="561600"/>
          </a:xfrm>
          <a:prstGeom prst="rect">
            <a:avLst/>
          </a:prstGeom>
        </p:spPr>
        <p:txBody>
          <a:bodyPr anchor="ctr"/>
          <a:p>
            <a:pPr>
              <a:lnSpc>
                <a:spcPct val="100000"/>
              </a:lnSpc>
            </a:pPr>
            <a:r>
              <a:rPr b="0" lang="nl-NL" sz="2400" spc="-1" strike="noStrike">
                <a:solidFill>
                  <a:srgbClr val="00518e"/>
                </a:solidFill>
                <a:uFill>
                  <a:solidFill>
                    <a:srgbClr val="ffffff"/>
                  </a:solidFill>
                </a:uFill>
                <a:latin typeface="Comic Sans MS"/>
              </a:rPr>
              <a:t>Klik om de opmaak van de titeltekst te bewerken</a:t>
            </a:r>
            <a:endParaRPr b="0" lang="nl-NL" sz="2400" spc="-1" strike="noStrike">
              <a:solidFill>
                <a:srgbClr val="00518e"/>
              </a:solidFill>
              <a:uFill>
                <a:solidFill>
                  <a:srgbClr val="ffffff"/>
                </a:solidFill>
              </a:uFill>
              <a:latin typeface="Comic Sans MS"/>
            </a:endParaRPr>
          </a:p>
        </p:txBody>
      </p:sp>
      <p:sp>
        <p:nvSpPr>
          <p:cNvPr id="164" name="PlaceHolder 4"/>
          <p:cNvSpPr>
            <a:spLocks noGrp="1"/>
          </p:cNvSpPr>
          <p:nvPr>
            <p:ph type="body"/>
          </p:nvPr>
        </p:nvSpPr>
        <p:spPr>
          <a:xfrm>
            <a:off x="457200" y="1340640"/>
            <a:ext cx="5514840" cy="4525560"/>
          </a:xfrm>
          <a:prstGeom prst="rect">
            <a:avLst/>
          </a:prstGeom>
        </p:spPr>
        <p:txBody>
          <a:bodyPr/>
          <a:p>
            <a:pPr marL="432000" indent="-324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Klik om de opmaak van de overzichtstekst te bewerken</a:t>
            </a:r>
            <a:endParaRPr b="0" lang="nl-NL" sz="1600" spc="-1" strike="noStrike">
              <a:solidFill>
                <a:srgbClr val="187a32"/>
              </a:solidFill>
              <a:uFill>
                <a:solidFill>
                  <a:srgbClr val="ffffff"/>
                </a:solidFill>
              </a:uFill>
              <a:latin typeface="Comic Sans MS"/>
            </a:endParaRPr>
          </a:p>
          <a:p>
            <a:pPr lvl="1" marL="864000" indent="-324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Tweede overzichtsniveau</a:t>
            </a:r>
            <a:endParaRPr b="0" lang="nl-NL" sz="1600" spc="-1" strike="noStrike">
              <a:solidFill>
                <a:srgbClr val="187a32"/>
              </a:solidFill>
              <a:uFill>
                <a:solidFill>
                  <a:srgbClr val="ffffff"/>
                </a:solidFill>
              </a:uFill>
              <a:latin typeface="Comic Sans MS"/>
            </a:endParaRPr>
          </a:p>
          <a:p>
            <a:pPr lvl="2" marL="1296000" indent="-288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Derde overzichtsniveau</a:t>
            </a:r>
            <a:endParaRPr b="0" lang="nl-NL" sz="1600" spc="-1" strike="noStrike">
              <a:solidFill>
                <a:srgbClr val="187a32"/>
              </a:solidFill>
              <a:uFill>
                <a:solidFill>
                  <a:srgbClr val="ffffff"/>
                </a:solidFill>
              </a:uFill>
              <a:latin typeface="Comic Sans MS"/>
            </a:endParaRPr>
          </a:p>
          <a:p>
            <a:pPr lvl="3" marL="1728000" indent="-216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Vierde overzichtsniveau</a:t>
            </a:r>
            <a:endParaRPr b="0" lang="nl-NL" sz="1600" spc="-1" strike="noStrike">
              <a:solidFill>
                <a:srgbClr val="187a32"/>
              </a:solidFill>
              <a:uFill>
                <a:solidFill>
                  <a:srgbClr val="ffffff"/>
                </a:solidFill>
              </a:uFill>
              <a:latin typeface="Comic Sans MS"/>
            </a:endParaRPr>
          </a:p>
          <a:p>
            <a:pPr lvl="4" marL="2160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Vijfde overzichtsniveau</a:t>
            </a:r>
            <a:endParaRPr b="0" lang="nl-NL" sz="1600" spc="-1" strike="noStrike">
              <a:solidFill>
                <a:srgbClr val="187a32"/>
              </a:solidFill>
              <a:uFill>
                <a:solidFill>
                  <a:srgbClr val="ffffff"/>
                </a:solidFill>
              </a:uFill>
              <a:latin typeface="Comic Sans MS"/>
            </a:endParaRPr>
          </a:p>
          <a:p>
            <a:pPr lvl="5" marL="2592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Zesde overzichtsniveau</a:t>
            </a:r>
            <a:endParaRPr b="0" lang="nl-NL" sz="1600" spc="-1" strike="noStrike">
              <a:solidFill>
                <a:srgbClr val="187a32"/>
              </a:solidFill>
              <a:uFill>
                <a:solidFill>
                  <a:srgbClr val="ffffff"/>
                </a:solidFill>
              </a:uFill>
              <a:latin typeface="Comic Sans MS"/>
            </a:endParaRPr>
          </a:p>
          <a:p>
            <a:pPr lvl="6" marL="3024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Zevende overzichtsniveau</a:t>
            </a:r>
            <a:endParaRPr b="0" lang="nl-NL" sz="1600" spc="-1" strike="noStrike">
              <a:solidFill>
                <a:srgbClr val="187a32"/>
              </a:solidFill>
              <a:uFill>
                <a:solidFill>
                  <a:srgbClr val="ffffff"/>
                </a:solidFill>
              </a:uFill>
              <a:latin typeface="Comic Sans MS"/>
            </a:endParaRPr>
          </a:p>
        </p:txBody>
      </p:sp>
      <p:sp>
        <p:nvSpPr>
          <p:cNvPr id="16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A661F96-74AA-46B4-B5B7-910F86228FF6}" type="slidenum">
              <a:rPr b="0" lang="nl-NL" sz="1200" spc="-1" strike="noStrike">
                <a:solidFill>
                  <a:srgbClr val="8b8b8b"/>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Line 1"/>
          <p:cNvSpPr/>
          <p:nvPr/>
        </p:nvSpPr>
        <p:spPr>
          <a:xfrm>
            <a:off x="424440" y="908640"/>
            <a:ext cx="8281080" cy="360"/>
          </a:xfrm>
          <a:prstGeom prst="line">
            <a:avLst/>
          </a:prstGeom>
          <a:ln w="19080">
            <a:solidFill>
              <a:srgbClr val="00b0f0"/>
            </a:solidFill>
            <a:round/>
          </a:ln>
        </p:spPr>
        <p:style>
          <a:lnRef idx="1">
            <a:schemeClr val="accent1"/>
          </a:lnRef>
          <a:fillRef idx="0">
            <a:schemeClr val="accent1"/>
          </a:fillRef>
          <a:effectRef idx="0">
            <a:schemeClr val="accent1"/>
          </a:effectRef>
          <a:fontRef idx="minor"/>
        </p:style>
      </p:sp>
      <p:sp>
        <p:nvSpPr>
          <p:cNvPr id="201" name="Line 2"/>
          <p:cNvSpPr/>
          <p:nvPr/>
        </p:nvSpPr>
        <p:spPr>
          <a:xfrm>
            <a:off x="395280" y="630900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pic>
        <p:nvPicPr>
          <p:cNvPr id="202" name="Afbeelding 8" descr=""/>
          <p:cNvPicPr/>
          <p:nvPr/>
        </p:nvPicPr>
        <p:blipFill>
          <a:blip r:embed="rId2"/>
          <a:stretch/>
        </p:blipFill>
        <p:spPr>
          <a:xfrm>
            <a:off x="402840" y="6393600"/>
            <a:ext cx="1857240" cy="267120"/>
          </a:xfrm>
          <a:prstGeom prst="rect">
            <a:avLst/>
          </a:prstGeom>
          <a:ln>
            <a:noFill/>
          </a:ln>
        </p:spPr>
      </p:pic>
      <p:sp>
        <p:nvSpPr>
          <p:cNvPr id="203" name="PlaceHolder 3"/>
          <p:cNvSpPr>
            <a:spLocks noGrp="1"/>
          </p:cNvSpPr>
          <p:nvPr>
            <p:ph type="title"/>
          </p:nvPr>
        </p:nvSpPr>
        <p:spPr>
          <a:xfrm>
            <a:off x="457200" y="274680"/>
            <a:ext cx="8229240" cy="561600"/>
          </a:xfrm>
          <a:prstGeom prst="rect">
            <a:avLst/>
          </a:prstGeom>
        </p:spPr>
        <p:txBody>
          <a:bodyPr anchor="ctr"/>
          <a:p>
            <a:pPr>
              <a:lnSpc>
                <a:spcPct val="100000"/>
              </a:lnSpc>
            </a:pPr>
            <a:r>
              <a:rPr b="0" lang="nl-NL" sz="2400" spc="-1" strike="noStrike">
                <a:solidFill>
                  <a:srgbClr val="00518e"/>
                </a:solidFill>
                <a:uFill>
                  <a:solidFill>
                    <a:srgbClr val="ffffff"/>
                  </a:solidFill>
                </a:uFill>
                <a:latin typeface="Comic Sans MS"/>
              </a:rPr>
              <a:t>Klik om de opmaak van de titeltekst te bewerken</a:t>
            </a:r>
            <a:endParaRPr b="0" lang="nl-NL" sz="2400" spc="-1" strike="noStrike">
              <a:solidFill>
                <a:srgbClr val="00518e"/>
              </a:solidFill>
              <a:uFill>
                <a:solidFill>
                  <a:srgbClr val="ffffff"/>
                </a:solidFill>
              </a:uFill>
              <a:latin typeface="Comic Sans MS"/>
            </a:endParaRPr>
          </a:p>
        </p:txBody>
      </p:sp>
      <p:sp>
        <p:nvSpPr>
          <p:cNvPr id="204" name="PlaceHolder 4"/>
          <p:cNvSpPr>
            <a:spLocks noGrp="1"/>
          </p:cNvSpPr>
          <p:nvPr>
            <p:ph type="body"/>
          </p:nvPr>
        </p:nvSpPr>
        <p:spPr>
          <a:xfrm>
            <a:off x="457200" y="1340640"/>
            <a:ext cx="5482440" cy="4525560"/>
          </a:xfrm>
          <a:prstGeom prst="rect">
            <a:avLst/>
          </a:prstGeom>
        </p:spPr>
        <p:txBody>
          <a:bodyPr/>
          <a:p>
            <a:pPr marL="432000" indent="-324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Klik om de opmaak van de overzichtstekst te bewerken</a:t>
            </a:r>
            <a:endParaRPr b="0" lang="nl-NL" sz="1600" spc="-1" strike="noStrike">
              <a:solidFill>
                <a:srgbClr val="187a32"/>
              </a:solidFill>
              <a:uFill>
                <a:solidFill>
                  <a:srgbClr val="ffffff"/>
                </a:solidFill>
              </a:uFill>
              <a:latin typeface="Comic Sans MS"/>
            </a:endParaRPr>
          </a:p>
          <a:p>
            <a:pPr lvl="1" marL="864000" indent="-324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Tweede overzichtsniveau</a:t>
            </a:r>
            <a:endParaRPr b="0" lang="nl-NL" sz="1600" spc="-1" strike="noStrike">
              <a:solidFill>
                <a:srgbClr val="187a32"/>
              </a:solidFill>
              <a:uFill>
                <a:solidFill>
                  <a:srgbClr val="ffffff"/>
                </a:solidFill>
              </a:uFill>
              <a:latin typeface="Comic Sans MS"/>
            </a:endParaRPr>
          </a:p>
          <a:p>
            <a:pPr lvl="2" marL="1296000" indent="-288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Derde overzichtsniveau</a:t>
            </a:r>
            <a:endParaRPr b="0" lang="nl-NL" sz="1600" spc="-1" strike="noStrike">
              <a:solidFill>
                <a:srgbClr val="187a32"/>
              </a:solidFill>
              <a:uFill>
                <a:solidFill>
                  <a:srgbClr val="ffffff"/>
                </a:solidFill>
              </a:uFill>
              <a:latin typeface="Comic Sans MS"/>
            </a:endParaRPr>
          </a:p>
          <a:p>
            <a:pPr lvl="3" marL="1728000" indent="-216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Vierde overzichtsniveau</a:t>
            </a:r>
            <a:endParaRPr b="0" lang="nl-NL" sz="1600" spc="-1" strike="noStrike">
              <a:solidFill>
                <a:srgbClr val="187a32"/>
              </a:solidFill>
              <a:uFill>
                <a:solidFill>
                  <a:srgbClr val="ffffff"/>
                </a:solidFill>
              </a:uFill>
              <a:latin typeface="Comic Sans MS"/>
            </a:endParaRPr>
          </a:p>
          <a:p>
            <a:pPr lvl="4" marL="2160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Vijfde overzichtsniveau</a:t>
            </a:r>
            <a:endParaRPr b="0" lang="nl-NL" sz="1600" spc="-1" strike="noStrike">
              <a:solidFill>
                <a:srgbClr val="187a32"/>
              </a:solidFill>
              <a:uFill>
                <a:solidFill>
                  <a:srgbClr val="ffffff"/>
                </a:solidFill>
              </a:uFill>
              <a:latin typeface="Comic Sans MS"/>
            </a:endParaRPr>
          </a:p>
          <a:p>
            <a:pPr lvl="5" marL="2592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Zesde overzichtsniveau</a:t>
            </a:r>
            <a:endParaRPr b="0" lang="nl-NL" sz="1600" spc="-1" strike="noStrike">
              <a:solidFill>
                <a:srgbClr val="187a32"/>
              </a:solidFill>
              <a:uFill>
                <a:solidFill>
                  <a:srgbClr val="ffffff"/>
                </a:solidFill>
              </a:uFill>
              <a:latin typeface="Comic Sans MS"/>
            </a:endParaRPr>
          </a:p>
          <a:p>
            <a:pPr lvl="6" marL="3024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Zevende overzichtsniveau</a:t>
            </a:r>
            <a:endParaRPr b="0" lang="nl-NL" sz="1600" spc="-1" strike="noStrike">
              <a:solidFill>
                <a:srgbClr val="187a32"/>
              </a:solidFill>
              <a:uFill>
                <a:solidFill>
                  <a:srgbClr val="ffffff"/>
                </a:solidFill>
              </a:uFill>
              <a:latin typeface="Comic Sans MS"/>
            </a:endParaRPr>
          </a:p>
        </p:txBody>
      </p:sp>
      <p:sp>
        <p:nvSpPr>
          <p:cNvPr id="20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3689E1A3-4F14-4D21-AF03-4D8EE084D225}" type="slidenum">
              <a:rPr b="0" lang="nl-NL" sz="1200" spc="-1" strike="noStrike">
                <a:solidFill>
                  <a:srgbClr val="8b8b8b"/>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Line 1"/>
          <p:cNvSpPr/>
          <p:nvPr/>
        </p:nvSpPr>
        <p:spPr>
          <a:xfrm>
            <a:off x="424440" y="908640"/>
            <a:ext cx="8281080" cy="360"/>
          </a:xfrm>
          <a:prstGeom prst="line">
            <a:avLst/>
          </a:prstGeom>
          <a:ln w="19080">
            <a:solidFill>
              <a:srgbClr val="00b0f0"/>
            </a:solidFill>
            <a:round/>
          </a:ln>
        </p:spPr>
        <p:style>
          <a:lnRef idx="1">
            <a:schemeClr val="accent1"/>
          </a:lnRef>
          <a:fillRef idx="0">
            <a:schemeClr val="accent1"/>
          </a:fillRef>
          <a:effectRef idx="0">
            <a:schemeClr val="accent1"/>
          </a:effectRef>
          <a:fontRef idx="minor"/>
        </p:style>
      </p:sp>
      <p:sp>
        <p:nvSpPr>
          <p:cNvPr id="241" name="Line 2"/>
          <p:cNvSpPr/>
          <p:nvPr/>
        </p:nvSpPr>
        <p:spPr>
          <a:xfrm>
            <a:off x="395280" y="630900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pic>
        <p:nvPicPr>
          <p:cNvPr id="242" name="Afbeelding 8" descr=""/>
          <p:cNvPicPr/>
          <p:nvPr/>
        </p:nvPicPr>
        <p:blipFill>
          <a:blip r:embed="rId2"/>
          <a:stretch/>
        </p:blipFill>
        <p:spPr>
          <a:xfrm>
            <a:off x="402840" y="6393600"/>
            <a:ext cx="1857240" cy="267120"/>
          </a:xfrm>
          <a:prstGeom prst="rect">
            <a:avLst/>
          </a:prstGeom>
          <a:ln>
            <a:noFill/>
          </a:ln>
        </p:spPr>
      </p:pic>
      <p:sp>
        <p:nvSpPr>
          <p:cNvPr id="243" name="PlaceHolder 3"/>
          <p:cNvSpPr>
            <a:spLocks noGrp="1"/>
          </p:cNvSpPr>
          <p:nvPr>
            <p:ph type="title"/>
          </p:nvPr>
        </p:nvSpPr>
        <p:spPr>
          <a:xfrm>
            <a:off x="457200" y="274680"/>
            <a:ext cx="8229240" cy="561600"/>
          </a:xfrm>
          <a:prstGeom prst="rect">
            <a:avLst/>
          </a:prstGeom>
        </p:spPr>
        <p:txBody>
          <a:bodyPr anchor="ctr"/>
          <a:p>
            <a:pPr>
              <a:lnSpc>
                <a:spcPct val="100000"/>
              </a:lnSpc>
            </a:pPr>
            <a:r>
              <a:rPr b="0" lang="nl-NL" sz="2400" spc="-1" strike="noStrike">
                <a:solidFill>
                  <a:srgbClr val="00518e"/>
                </a:solidFill>
                <a:uFill>
                  <a:solidFill>
                    <a:srgbClr val="ffffff"/>
                  </a:solidFill>
                </a:uFill>
                <a:latin typeface="Comic Sans MS"/>
              </a:rPr>
              <a:t>Klik om de opmaak van de titeltekst te bewerken</a:t>
            </a:r>
            <a:endParaRPr b="0" lang="nl-NL" sz="2400" spc="-1" strike="noStrike">
              <a:solidFill>
                <a:srgbClr val="00518e"/>
              </a:solidFill>
              <a:uFill>
                <a:solidFill>
                  <a:srgbClr val="ffffff"/>
                </a:solidFill>
              </a:uFill>
              <a:latin typeface="Comic Sans MS"/>
            </a:endParaRPr>
          </a:p>
        </p:txBody>
      </p:sp>
      <p:sp>
        <p:nvSpPr>
          <p:cNvPr id="244" name="PlaceHolder 4"/>
          <p:cNvSpPr>
            <a:spLocks noGrp="1"/>
          </p:cNvSpPr>
          <p:nvPr>
            <p:ph type="body"/>
          </p:nvPr>
        </p:nvSpPr>
        <p:spPr>
          <a:xfrm>
            <a:off x="457200" y="1340640"/>
            <a:ext cx="5514840" cy="4525560"/>
          </a:xfrm>
          <a:prstGeom prst="rect">
            <a:avLst/>
          </a:prstGeom>
        </p:spPr>
        <p:txBody>
          <a:bodyPr/>
          <a:p>
            <a:pPr marL="432000" indent="-324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Klik om de opmaak van de overzichtstekst te bewerken</a:t>
            </a:r>
            <a:endParaRPr b="0" lang="nl-NL" sz="1600" spc="-1" strike="noStrike">
              <a:solidFill>
                <a:srgbClr val="187a32"/>
              </a:solidFill>
              <a:uFill>
                <a:solidFill>
                  <a:srgbClr val="ffffff"/>
                </a:solidFill>
              </a:uFill>
              <a:latin typeface="Comic Sans MS"/>
            </a:endParaRPr>
          </a:p>
          <a:p>
            <a:pPr lvl="1" marL="864000" indent="-324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Tweede overzichtsniveau</a:t>
            </a:r>
            <a:endParaRPr b="0" lang="nl-NL" sz="1600" spc="-1" strike="noStrike">
              <a:solidFill>
                <a:srgbClr val="187a32"/>
              </a:solidFill>
              <a:uFill>
                <a:solidFill>
                  <a:srgbClr val="ffffff"/>
                </a:solidFill>
              </a:uFill>
              <a:latin typeface="Comic Sans MS"/>
            </a:endParaRPr>
          </a:p>
          <a:p>
            <a:pPr lvl="2" marL="1296000" indent="-288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Derde overzichtsniveau</a:t>
            </a:r>
            <a:endParaRPr b="0" lang="nl-NL" sz="1600" spc="-1" strike="noStrike">
              <a:solidFill>
                <a:srgbClr val="187a32"/>
              </a:solidFill>
              <a:uFill>
                <a:solidFill>
                  <a:srgbClr val="ffffff"/>
                </a:solidFill>
              </a:uFill>
              <a:latin typeface="Comic Sans MS"/>
            </a:endParaRPr>
          </a:p>
          <a:p>
            <a:pPr lvl="3" marL="1728000" indent="-216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Vierde overzichtsniveau</a:t>
            </a:r>
            <a:endParaRPr b="0" lang="nl-NL" sz="1600" spc="-1" strike="noStrike">
              <a:solidFill>
                <a:srgbClr val="187a32"/>
              </a:solidFill>
              <a:uFill>
                <a:solidFill>
                  <a:srgbClr val="ffffff"/>
                </a:solidFill>
              </a:uFill>
              <a:latin typeface="Comic Sans MS"/>
            </a:endParaRPr>
          </a:p>
          <a:p>
            <a:pPr lvl="4" marL="2160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Vijfde overzichtsniveau</a:t>
            </a:r>
            <a:endParaRPr b="0" lang="nl-NL" sz="1600" spc="-1" strike="noStrike">
              <a:solidFill>
                <a:srgbClr val="187a32"/>
              </a:solidFill>
              <a:uFill>
                <a:solidFill>
                  <a:srgbClr val="ffffff"/>
                </a:solidFill>
              </a:uFill>
              <a:latin typeface="Comic Sans MS"/>
            </a:endParaRPr>
          </a:p>
          <a:p>
            <a:pPr lvl="5" marL="2592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Zesde overzichtsniveau</a:t>
            </a:r>
            <a:endParaRPr b="0" lang="nl-NL" sz="1600" spc="-1" strike="noStrike">
              <a:solidFill>
                <a:srgbClr val="187a32"/>
              </a:solidFill>
              <a:uFill>
                <a:solidFill>
                  <a:srgbClr val="ffffff"/>
                </a:solidFill>
              </a:uFill>
              <a:latin typeface="Comic Sans MS"/>
            </a:endParaRPr>
          </a:p>
          <a:p>
            <a:pPr lvl="6" marL="3024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Zevende overzichtsniveau</a:t>
            </a:r>
            <a:endParaRPr b="0" lang="nl-NL" sz="1600" spc="-1" strike="noStrike">
              <a:solidFill>
                <a:srgbClr val="187a32"/>
              </a:solidFill>
              <a:uFill>
                <a:solidFill>
                  <a:srgbClr val="ffffff"/>
                </a:solidFill>
              </a:uFill>
              <a:latin typeface="Comic Sans MS"/>
            </a:endParaRPr>
          </a:p>
        </p:txBody>
      </p:sp>
      <p:sp>
        <p:nvSpPr>
          <p:cNvPr id="2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736A2AE9-952B-478B-AEBC-FCE722DAD1E8}" type="slidenum">
              <a:rPr b="0" lang="nl-NL" sz="1200" spc="-1" strike="noStrike">
                <a:solidFill>
                  <a:srgbClr val="8b8b8b"/>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0" name="Line 1"/>
          <p:cNvSpPr/>
          <p:nvPr/>
        </p:nvSpPr>
        <p:spPr>
          <a:xfrm>
            <a:off x="424440" y="908640"/>
            <a:ext cx="8281080" cy="360"/>
          </a:xfrm>
          <a:prstGeom prst="line">
            <a:avLst/>
          </a:prstGeom>
          <a:ln w="19080">
            <a:solidFill>
              <a:srgbClr val="00b0f0"/>
            </a:solidFill>
            <a:round/>
          </a:ln>
        </p:spPr>
        <p:style>
          <a:lnRef idx="1">
            <a:schemeClr val="accent1"/>
          </a:lnRef>
          <a:fillRef idx="0">
            <a:schemeClr val="accent1"/>
          </a:fillRef>
          <a:effectRef idx="0">
            <a:schemeClr val="accent1"/>
          </a:effectRef>
          <a:fontRef idx="minor"/>
        </p:style>
      </p:sp>
      <p:sp>
        <p:nvSpPr>
          <p:cNvPr id="281" name="Line 2"/>
          <p:cNvSpPr/>
          <p:nvPr/>
        </p:nvSpPr>
        <p:spPr>
          <a:xfrm>
            <a:off x="395280" y="630900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pic>
        <p:nvPicPr>
          <p:cNvPr id="282" name="Afbeelding 8" descr=""/>
          <p:cNvPicPr/>
          <p:nvPr/>
        </p:nvPicPr>
        <p:blipFill>
          <a:blip r:embed="rId2"/>
          <a:stretch/>
        </p:blipFill>
        <p:spPr>
          <a:xfrm>
            <a:off x="402840" y="6393600"/>
            <a:ext cx="1857240" cy="267120"/>
          </a:xfrm>
          <a:prstGeom prst="rect">
            <a:avLst/>
          </a:prstGeom>
          <a:ln>
            <a:noFill/>
          </a:ln>
        </p:spPr>
      </p:pic>
      <p:sp>
        <p:nvSpPr>
          <p:cNvPr id="283" name="PlaceHolder 3"/>
          <p:cNvSpPr>
            <a:spLocks noGrp="1"/>
          </p:cNvSpPr>
          <p:nvPr>
            <p:ph type="title"/>
          </p:nvPr>
        </p:nvSpPr>
        <p:spPr>
          <a:xfrm>
            <a:off x="457200" y="274680"/>
            <a:ext cx="8229240" cy="561600"/>
          </a:xfrm>
          <a:prstGeom prst="rect">
            <a:avLst/>
          </a:prstGeom>
        </p:spPr>
        <p:txBody>
          <a:bodyPr anchor="ctr"/>
          <a:p>
            <a:pPr>
              <a:lnSpc>
                <a:spcPct val="100000"/>
              </a:lnSpc>
            </a:pPr>
            <a:r>
              <a:rPr b="0" lang="nl-NL" sz="2400" spc="-1" strike="noStrike">
                <a:solidFill>
                  <a:srgbClr val="00518e"/>
                </a:solidFill>
                <a:uFill>
                  <a:solidFill>
                    <a:srgbClr val="ffffff"/>
                  </a:solidFill>
                </a:uFill>
                <a:latin typeface="Comic Sans MS"/>
              </a:rPr>
              <a:t>Klik om de opmaak van de titeltekst te bewerken</a:t>
            </a:r>
            <a:endParaRPr b="0" lang="nl-NL" sz="2400" spc="-1" strike="noStrike">
              <a:solidFill>
                <a:srgbClr val="00518e"/>
              </a:solidFill>
              <a:uFill>
                <a:solidFill>
                  <a:srgbClr val="ffffff"/>
                </a:solidFill>
              </a:uFill>
              <a:latin typeface="Comic Sans MS"/>
            </a:endParaRPr>
          </a:p>
        </p:txBody>
      </p:sp>
      <p:sp>
        <p:nvSpPr>
          <p:cNvPr id="284" name="PlaceHolder 4"/>
          <p:cNvSpPr>
            <a:spLocks noGrp="1"/>
          </p:cNvSpPr>
          <p:nvPr>
            <p:ph type="body"/>
          </p:nvPr>
        </p:nvSpPr>
        <p:spPr>
          <a:xfrm>
            <a:off x="457200" y="1340640"/>
            <a:ext cx="5514840" cy="4525560"/>
          </a:xfrm>
          <a:prstGeom prst="rect">
            <a:avLst/>
          </a:prstGeom>
        </p:spPr>
        <p:txBody>
          <a:bodyPr/>
          <a:p>
            <a:pPr marL="432000" indent="-324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Klik om de opmaak van de overzichtstekst te bewerken</a:t>
            </a:r>
            <a:endParaRPr b="0" lang="nl-NL" sz="1600" spc="-1" strike="noStrike">
              <a:solidFill>
                <a:srgbClr val="187a32"/>
              </a:solidFill>
              <a:uFill>
                <a:solidFill>
                  <a:srgbClr val="ffffff"/>
                </a:solidFill>
              </a:uFill>
              <a:latin typeface="Comic Sans MS"/>
            </a:endParaRPr>
          </a:p>
          <a:p>
            <a:pPr lvl="1" marL="864000" indent="-324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Tweede overzichtsniveau</a:t>
            </a:r>
            <a:endParaRPr b="0" lang="nl-NL" sz="1600" spc="-1" strike="noStrike">
              <a:solidFill>
                <a:srgbClr val="187a32"/>
              </a:solidFill>
              <a:uFill>
                <a:solidFill>
                  <a:srgbClr val="ffffff"/>
                </a:solidFill>
              </a:uFill>
              <a:latin typeface="Comic Sans MS"/>
            </a:endParaRPr>
          </a:p>
          <a:p>
            <a:pPr lvl="2" marL="1296000" indent="-288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Derde overzichtsniveau</a:t>
            </a:r>
            <a:endParaRPr b="0" lang="nl-NL" sz="1600" spc="-1" strike="noStrike">
              <a:solidFill>
                <a:srgbClr val="187a32"/>
              </a:solidFill>
              <a:uFill>
                <a:solidFill>
                  <a:srgbClr val="ffffff"/>
                </a:solidFill>
              </a:uFill>
              <a:latin typeface="Comic Sans MS"/>
            </a:endParaRPr>
          </a:p>
          <a:p>
            <a:pPr lvl="3" marL="1728000" indent="-216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Vierde overzichtsniveau</a:t>
            </a:r>
            <a:endParaRPr b="0" lang="nl-NL" sz="1600" spc="-1" strike="noStrike">
              <a:solidFill>
                <a:srgbClr val="187a32"/>
              </a:solidFill>
              <a:uFill>
                <a:solidFill>
                  <a:srgbClr val="ffffff"/>
                </a:solidFill>
              </a:uFill>
              <a:latin typeface="Comic Sans MS"/>
            </a:endParaRPr>
          </a:p>
          <a:p>
            <a:pPr lvl="4" marL="2160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Vijfde overzichtsniveau</a:t>
            </a:r>
            <a:endParaRPr b="0" lang="nl-NL" sz="1600" spc="-1" strike="noStrike">
              <a:solidFill>
                <a:srgbClr val="187a32"/>
              </a:solidFill>
              <a:uFill>
                <a:solidFill>
                  <a:srgbClr val="ffffff"/>
                </a:solidFill>
              </a:uFill>
              <a:latin typeface="Comic Sans MS"/>
            </a:endParaRPr>
          </a:p>
          <a:p>
            <a:pPr lvl="5" marL="2592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Zesde overzichtsniveau</a:t>
            </a:r>
            <a:endParaRPr b="0" lang="nl-NL" sz="1600" spc="-1" strike="noStrike">
              <a:solidFill>
                <a:srgbClr val="187a32"/>
              </a:solidFill>
              <a:uFill>
                <a:solidFill>
                  <a:srgbClr val="ffffff"/>
                </a:solidFill>
              </a:uFill>
              <a:latin typeface="Comic Sans MS"/>
            </a:endParaRPr>
          </a:p>
          <a:p>
            <a:pPr lvl="6" marL="3024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Zevende overzichtsniveau</a:t>
            </a:r>
            <a:endParaRPr b="0" lang="nl-NL" sz="1600" spc="-1" strike="noStrike">
              <a:solidFill>
                <a:srgbClr val="187a32"/>
              </a:solidFill>
              <a:uFill>
                <a:solidFill>
                  <a:srgbClr val="ffffff"/>
                </a:solidFill>
              </a:uFill>
              <a:latin typeface="Comic Sans MS"/>
            </a:endParaRPr>
          </a:p>
        </p:txBody>
      </p:sp>
      <p:sp>
        <p:nvSpPr>
          <p:cNvPr id="28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5EEAD0C9-52C9-4CF1-9D40-D83D2F21CABA}" type="slidenum">
              <a:rPr b="0" lang="nl-NL" sz="1200" spc="-1" strike="noStrike">
                <a:solidFill>
                  <a:srgbClr val="8b8b8b"/>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Line 1"/>
          <p:cNvSpPr/>
          <p:nvPr/>
        </p:nvSpPr>
        <p:spPr>
          <a:xfrm>
            <a:off x="424440" y="908640"/>
            <a:ext cx="8281080" cy="360"/>
          </a:xfrm>
          <a:prstGeom prst="line">
            <a:avLst/>
          </a:prstGeom>
          <a:ln w="19080">
            <a:solidFill>
              <a:srgbClr val="00b0f0"/>
            </a:solidFill>
            <a:round/>
          </a:ln>
        </p:spPr>
        <p:style>
          <a:lnRef idx="1">
            <a:schemeClr val="accent1"/>
          </a:lnRef>
          <a:fillRef idx="0">
            <a:schemeClr val="accent1"/>
          </a:fillRef>
          <a:effectRef idx="0">
            <a:schemeClr val="accent1"/>
          </a:effectRef>
          <a:fontRef idx="minor"/>
        </p:style>
      </p:sp>
      <p:sp>
        <p:nvSpPr>
          <p:cNvPr id="321" name="Line 2"/>
          <p:cNvSpPr/>
          <p:nvPr/>
        </p:nvSpPr>
        <p:spPr>
          <a:xfrm>
            <a:off x="395280" y="6309000"/>
            <a:ext cx="8281080" cy="360"/>
          </a:xfrm>
          <a:prstGeom prst="line">
            <a:avLst/>
          </a:prstGeom>
          <a:ln w="19080">
            <a:solidFill>
              <a:srgbClr val="f9d373"/>
            </a:solidFill>
            <a:round/>
          </a:ln>
        </p:spPr>
        <p:style>
          <a:lnRef idx="1">
            <a:schemeClr val="accent1"/>
          </a:lnRef>
          <a:fillRef idx="0">
            <a:schemeClr val="accent1"/>
          </a:fillRef>
          <a:effectRef idx="0">
            <a:schemeClr val="accent1"/>
          </a:effectRef>
          <a:fontRef idx="minor"/>
        </p:style>
      </p:sp>
      <p:pic>
        <p:nvPicPr>
          <p:cNvPr id="322" name="Afbeelding 8" descr=""/>
          <p:cNvPicPr/>
          <p:nvPr/>
        </p:nvPicPr>
        <p:blipFill>
          <a:blip r:embed="rId2"/>
          <a:stretch/>
        </p:blipFill>
        <p:spPr>
          <a:xfrm>
            <a:off x="402840" y="6393600"/>
            <a:ext cx="1857240" cy="267120"/>
          </a:xfrm>
          <a:prstGeom prst="rect">
            <a:avLst/>
          </a:prstGeom>
          <a:ln>
            <a:noFill/>
          </a:ln>
        </p:spPr>
      </p:pic>
      <p:sp>
        <p:nvSpPr>
          <p:cNvPr id="323" name="PlaceHolder 3"/>
          <p:cNvSpPr>
            <a:spLocks noGrp="1"/>
          </p:cNvSpPr>
          <p:nvPr>
            <p:ph type="title"/>
          </p:nvPr>
        </p:nvSpPr>
        <p:spPr>
          <a:xfrm>
            <a:off x="457200" y="274680"/>
            <a:ext cx="8229240" cy="561600"/>
          </a:xfrm>
          <a:prstGeom prst="rect">
            <a:avLst/>
          </a:prstGeom>
        </p:spPr>
        <p:txBody>
          <a:bodyPr anchor="ctr"/>
          <a:p>
            <a:pPr>
              <a:lnSpc>
                <a:spcPct val="100000"/>
              </a:lnSpc>
            </a:pPr>
            <a:r>
              <a:rPr b="0" lang="nl-NL" sz="2400" spc="-1" strike="noStrike">
                <a:solidFill>
                  <a:srgbClr val="00518e"/>
                </a:solidFill>
                <a:uFill>
                  <a:solidFill>
                    <a:srgbClr val="ffffff"/>
                  </a:solidFill>
                </a:uFill>
                <a:latin typeface="Comic Sans MS"/>
              </a:rPr>
              <a:t>Klik om de opmaak van de titeltekst te bewerken</a:t>
            </a:r>
            <a:endParaRPr b="0" lang="nl-NL" sz="2400" spc="-1" strike="noStrike">
              <a:solidFill>
                <a:srgbClr val="00518e"/>
              </a:solidFill>
              <a:uFill>
                <a:solidFill>
                  <a:srgbClr val="ffffff"/>
                </a:solidFill>
              </a:uFill>
              <a:latin typeface="Comic Sans MS"/>
            </a:endParaRPr>
          </a:p>
        </p:txBody>
      </p:sp>
      <p:sp>
        <p:nvSpPr>
          <p:cNvPr id="324" name="PlaceHolder 4"/>
          <p:cNvSpPr>
            <a:spLocks noGrp="1"/>
          </p:cNvSpPr>
          <p:nvPr>
            <p:ph type="body"/>
          </p:nvPr>
        </p:nvSpPr>
        <p:spPr>
          <a:xfrm>
            <a:off x="457200" y="1340640"/>
            <a:ext cx="5514840" cy="4525560"/>
          </a:xfrm>
          <a:prstGeom prst="rect">
            <a:avLst/>
          </a:prstGeom>
        </p:spPr>
        <p:txBody>
          <a:bodyPr/>
          <a:p>
            <a:pPr marL="432000" indent="-324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Klik om de opmaak van de overzichtstekst te bewerken</a:t>
            </a:r>
            <a:endParaRPr b="0" lang="nl-NL" sz="1600" spc="-1" strike="noStrike">
              <a:solidFill>
                <a:srgbClr val="187a32"/>
              </a:solidFill>
              <a:uFill>
                <a:solidFill>
                  <a:srgbClr val="ffffff"/>
                </a:solidFill>
              </a:uFill>
              <a:latin typeface="Comic Sans MS"/>
            </a:endParaRPr>
          </a:p>
          <a:p>
            <a:pPr lvl="1" marL="864000" indent="-324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Tweede overzichtsniveau</a:t>
            </a:r>
            <a:endParaRPr b="0" lang="nl-NL" sz="1600" spc="-1" strike="noStrike">
              <a:solidFill>
                <a:srgbClr val="187a32"/>
              </a:solidFill>
              <a:uFill>
                <a:solidFill>
                  <a:srgbClr val="ffffff"/>
                </a:solidFill>
              </a:uFill>
              <a:latin typeface="Comic Sans MS"/>
            </a:endParaRPr>
          </a:p>
          <a:p>
            <a:pPr lvl="2" marL="1296000" indent="-288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Derde overzichtsniveau</a:t>
            </a:r>
            <a:endParaRPr b="0" lang="nl-NL" sz="1600" spc="-1" strike="noStrike">
              <a:solidFill>
                <a:srgbClr val="187a32"/>
              </a:solidFill>
              <a:uFill>
                <a:solidFill>
                  <a:srgbClr val="ffffff"/>
                </a:solidFill>
              </a:uFill>
              <a:latin typeface="Comic Sans MS"/>
            </a:endParaRPr>
          </a:p>
          <a:p>
            <a:pPr lvl="3" marL="1728000" indent="-216000">
              <a:lnSpc>
                <a:spcPct val="100000"/>
              </a:lnSpc>
              <a:buClr>
                <a:srgbClr val="000000"/>
              </a:buClr>
              <a:buSzPct val="75000"/>
              <a:buFont typeface="Symbol" charset="2"/>
              <a:buChar char=""/>
            </a:pPr>
            <a:r>
              <a:rPr b="0" lang="nl-NL" sz="1600" spc="-1" strike="noStrike">
                <a:solidFill>
                  <a:srgbClr val="187a32"/>
                </a:solidFill>
                <a:uFill>
                  <a:solidFill>
                    <a:srgbClr val="ffffff"/>
                  </a:solidFill>
                </a:uFill>
                <a:latin typeface="Comic Sans MS"/>
              </a:rPr>
              <a:t>Vierde overzichtsniveau</a:t>
            </a:r>
            <a:endParaRPr b="0" lang="nl-NL" sz="1600" spc="-1" strike="noStrike">
              <a:solidFill>
                <a:srgbClr val="187a32"/>
              </a:solidFill>
              <a:uFill>
                <a:solidFill>
                  <a:srgbClr val="ffffff"/>
                </a:solidFill>
              </a:uFill>
              <a:latin typeface="Comic Sans MS"/>
            </a:endParaRPr>
          </a:p>
          <a:p>
            <a:pPr lvl="4" marL="2160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Vijfde overzichtsniveau</a:t>
            </a:r>
            <a:endParaRPr b="0" lang="nl-NL" sz="1600" spc="-1" strike="noStrike">
              <a:solidFill>
                <a:srgbClr val="187a32"/>
              </a:solidFill>
              <a:uFill>
                <a:solidFill>
                  <a:srgbClr val="ffffff"/>
                </a:solidFill>
              </a:uFill>
              <a:latin typeface="Comic Sans MS"/>
            </a:endParaRPr>
          </a:p>
          <a:p>
            <a:pPr lvl="5" marL="2592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Zesde overzichtsniveau</a:t>
            </a:r>
            <a:endParaRPr b="0" lang="nl-NL" sz="1600" spc="-1" strike="noStrike">
              <a:solidFill>
                <a:srgbClr val="187a32"/>
              </a:solidFill>
              <a:uFill>
                <a:solidFill>
                  <a:srgbClr val="ffffff"/>
                </a:solidFill>
              </a:uFill>
              <a:latin typeface="Comic Sans MS"/>
            </a:endParaRPr>
          </a:p>
          <a:p>
            <a:pPr lvl="6" marL="3024000" indent="-216000">
              <a:lnSpc>
                <a:spcPct val="100000"/>
              </a:lnSpc>
              <a:buClr>
                <a:srgbClr val="000000"/>
              </a:buClr>
              <a:buSzPct val="45000"/>
              <a:buFont typeface="Wingdings" charset="2"/>
              <a:buChar char=""/>
            </a:pPr>
            <a:r>
              <a:rPr b="0" lang="nl-NL" sz="1600" spc="-1" strike="noStrike">
                <a:solidFill>
                  <a:srgbClr val="187a32"/>
                </a:solidFill>
                <a:uFill>
                  <a:solidFill>
                    <a:srgbClr val="ffffff"/>
                  </a:solidFill>
                </a:uFill>
                <a:latin typeface="Comic Sans MS"/>
              </a:rPr>
              <a:t>Zevende overzichtsniveau</a:t>
            </a:r>
            <a:endParaRPr b="0" lang="nl-NL" sz="1600" spc="-1" strike="noStrike">
              <a:solidFill>
                <a:srgbClr val="187a32"/>
              </a:solidFill>
              <a:uFill>
                <a:solidFill>
                  <a:srgbClr val="ffffff"/>
                </a:solidFill>
              </a:uFill>
              <a:latin typeface="Comic Sans MS"/>
            </a:endParaRPr>
          </a:p>
        </p:txBody>
      </p:sp>
      <p:sp>
        <p:nvSpPr>
          <p:cNvPr id="32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149AF956-1B09-468A-993D-4E2CF88D5A20}" type="slidenum">
              <a:rPr b="0" lang="nl-NL" sz="1200" spc="-1" strike="noStrike">
                <a:solidFill>
                  <a:srgbClr val="8b8b8b"/>
                </a:solidFill>
                <a:uFill>
                  <a:solidFill>
                    <a:srgbClr val="ffffff"/>
                  </a:solidFill>
                </a:uFill>
                <a:latin typeface="Calibri"/>
              </a:rPr>
              <a:t>&lt;getal&gt;</a:t>
            </a:fld>
            <a:endParaRPr b="0" lang="nl-NL"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7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10.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hyperlink" Target="http://www.elkkinddoetmee.nl/" TargetMode="External"/><Relationship Id="rId2" Type="http://schemas.openxmlformats.org/officeDocument/2006/relationships/image" Target="../media/image50.png"/><Relationship Id="rId3" Type="http://schemas.openxmlformats.org/officeDocument/2006/relationships/slideLayout" Target="../slideLayouts/slideLayout121.xml"/>
</Relationships>
</file>

<file path=ppt/slides/_rels/slide21.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10.xml"/>
</Relationships>
</file>

<file path=ppt/slides/_rels/slide24.xml.rels><?xml version="1.0" encoding="UTF-8"?>
<Relationships xmlns="http://schemas.openxmlformats.org/package/2006/relationships"><Relationship Id="rId1" Type="http://schemas.openxmlformats.org/officeDocument/2006/relationships/image" Target="../media/image57.tif"/><Relationship Id="rId2" Type="http://schemas.openxmlformats.org/officeDocument/2006/relationships/slideLayout" Target="../slideLayouts/slideLayout110.xml"/><Relationship Id="rId3" Type="http://schemas.openxmlformats.org/officeDocument/2006/relationships/notesSlide" Target="../notesSlides/notesSlide24.xml"/>
</Relationships>
</file>

<file path=ppt/slides/_rels/slide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tif"/><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tif"/><Relationship Id="rId3" Type="http://schemas.openxmlformats.org/officeDocument/2006/relationships/slideLayout" Target="../slideLayouts/slideLayout29.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slideLayout" Target="../slideLayouts/slideLayout29.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9.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tif"/><Relationship Id="rId3" Type="http://schemas.openxmlformats.org/officeDocument/2006/relationships/slideLayout" Target="../slideLayouts/slideLayout29.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jpeg"/><Relationship Id="rId3" Type="http://schemas.openxmlformats.org/officeDocument/2006/relationships/slideLayout" Target="../slideLayouts/slideLayout29.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7" name="Picture 2" descr=""/>
          <p:cNvPicPr/>
          <p:nvPr/>
        </p:nvPicPr>
        <p:blipFill>
          <a:blip r:embed="rId1"/>
          <a:stretch/>
        </p:blipFill>
        <p:spPr>
          <a:xfrm>
            <a:off x="0" y="0"/>
            <a:ext cx="9156960" cy="1724760"/>
          </a:xfrm>
          <a:prstGeom prst="rect">
            <a:avLst/>
          </a:prstGeom>
          <a:ln>
            <a:noFill/>
          </a:ln>
        </p:spPr>
      </p:pic>
      <p:pic>
        <p:nvPicPr>
          <p:cNvPr id="448" name="Picture 2" descr=""/>
          <p:cNvPicPr/>
          <p:nvPr/>
        </p:nvPicPr>
        <p:blipFill>
          <a:blip r:embed="rId2"/>
          <a:stretch/>
        </p:blipFill>
        <p:spPr>
          <a:xfrm>
            <a:off x="5318640" y="4509000"/>
            <a:ext cx="3236040" cy="1082520"/>
          </a:xfrm>
          <a:prstGeom prst="rect">
            <a:avLst/>
          </a:prstGeom>
          <a:ln>
            <a:noFill/>
          </a:ln>
        </p:spPr>
      </p:pic>
      <p:sp>
        <p:nvSpPr>
          <p:cNvPr id="449" name="CustomShape 1"/>
          <p:cNvSpPr/>
          <p:nvPr/>
        </p:nvSpPr>
        <p:spPr>
          <a:xfrm>
            <a:off x="2915640" y="2637000"/>
            <a:ext cx="3960000" cy="1187640"/>
          </a:xfrm>
          <a:prstGeom prst="rect">
            <a:avLst/>
          </a:prstGeom>
          <a:noFill/>
          <a:ln>
            <a:noFill/>
          </a:ln>
        </p:spPr>
        <p:style>
          <a:lnRef idx="0"/>
          <a:fillRef idx="0"/>
          <a:effectRef idx="0"/>
          <a:fontRef idx="minor"/>
        </p:style>
        <p:txBody>
          <a:bodyPr lIns="90000" rIns="90000" tIns="45000" bIns="45000"/>
          <a:p>
            <a:pPr algn="ctr">
              <a:lnSpc>
                <a:spcPct val="100000"/>
              </a:lnSpc>
            </a:pPr>
            <a:r>
              <a:rPr b="0" lang="nl-NL" sz="7200" spc="-1" strike="noStrike">
                <a:solidFill>
                  <a:srgbClr val="f79646"/>
                </a:solidFill>
                <a:uFill>
                  <a:solidFill>
                    <a:srgbClr val="ffffff"/>
                  </a:solidFill>
                </a:uFill>
                <a:latin typeface="Calibri"/>
              </a:rPr>
              <a:t>Welkom</a:t>
            </a:r>
            <a:endParaRPr b="0" lang="nl-NL" sz="1800" spc="-1" strike="noStrike">
              <a:solidFill>
                <a:srgbClr val="000000"/>
              </a:solidFill>
              <a:uFill>
                <a:solidFill>
                  <a:srgbClr val="ffffff"/>
                </a:solidFill>
              </a:uFill>
              <a:latin typeface="Arial"/>
            </a:endParaRPr>
          </a:p>
        </p:txBody>
      </p:sp>
      <p:pic>
        <p:nvPicPr>
          <p:cNvPr id="450" name="Picture 3" descr=""/>
          <p:cNvPicPr/>
          <p:nvPr/>
        </p:nvPicPr>
        <p:blipFill>
          <a:blip r:embed="rId3"/>
          <a:stretch/>
        </p:blipFill>
        <p:spPr>
          <a:xfrm>
            <a:off x="255240" y="4365000"/>
            <a:ext cx="3738240" cy="1023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TextShape 1"/>
          <p:cNvSpPr txBox="1"/>
          <p:nvPr/>
        </p:nvSpPr>
        <p:spPr>
          <a:xfrm>
            <a:off x="457200" y="274680"/>
            <a:ext cx="8229240" cy="1142640"/>
          </a:xfrm>
          <a:prstGeom prst="rect">
            <a:avLst/>
          </a:prstGeom>
          <a:noFill/>
          <a:ln>
            <a:noFill/>
          </a:ln>
        </p:spPr>
        <p:txBody>
          <a:bodyPr anchor="ctr"/>
          <a:p>
            <a:pPr algn="ctr">
              <a:lnSpc>
                <a:spcPct val="100000"/>
              </a:lnSpc>
            </a:pPr>
            <a:r>
              <a:rPr b="0" lang="nl-NL" sz="4400" spc="-1" strike="noStrike">
                <a:solidFill>
                  <a:srgbClr val="000000"/>
                </a:solidFill>
                <a:uFill>
                  <a:solidFill>
                    <a:srgbClr val="ffffff"/>
                  </a:solidFill>
                </a:uFill>
                <a:latin typeface="Calibri"/>
              </a:rPr>
              <a:t>Nog vragen over de Participatiewet?</a:t>
            </a:r>
            <a:endParaRPr b="0" lang="nl-NL" sz="1800" spc="-1" strike="noStrike">
              <a:solidFill>
                <a:srgbClr val="000000"/>
              </a:solidFill>
              <a:uFill>
                <a:solidFill>
                  <a:srgbClr val="ffffff"/>
                </a:solidFill>
              </a:uFill>
              <a:latin typeface="Calibri"/>
            </a:endParaRPr>
          </a:p>
        </p:txBody>
      </p:sp>
      <p:pic>
        <p:nvPicPr>
          <p:cNvPr id="482" name="Picture 2" descr=""/>
          <p:cNvPicPr/>
          <p:nvPr/>
        </p:nvPicPr>
        <p:blipFill>
          <a:blip r:embed="rId1"/>
          <a:stretch/>
        </p:blipFill>
        <p:spPr>
          <a:xfrm>
            <a:off x="2340000" y="1413000"/>
            <a:ext cx="6022440" cy="417780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1"/>
          <p:cNvSpPr txBox="1"/>
          <p:nvPr/>
        </p:nvSpPr>
        <p:spPr>
          <a:xfrm>
            <a:off x="428760" y="2502000"/>
            <a:ext cx="4686120" cy="498240"/>
          </a:xfrm>
          <a:prstGeom prst="rect">
            <a:avLst/>
          </a:prstGeom>
          <a:solidFill>
            <a:srgbClr val="00b0f0"/>
          </a:solidFill>
          <a:ln>
            <a:noFill/>
          </a:ln>
        </p:spPr>
        <p:txBody>
          <a:bodyPr anchor="ctr"/>
          <a:p>
            <a:pPr algn="ctr">
              <a:lnSpc>
                <a:spcPct val="100000"/>
              </a:lnSpc>
            </a:pPr>
            <a:r>
              <a:rPr b="1" lang="nl-NL" sz="2400" spc="-1" strike="noStrike" cap="all">
                <a:solidFill>
                  <a:srgbClr val="ffffff"/>
                </a:solidFill>
                <a:uFill>
                  <a:solidFill>
                    <a:srgbClr val="ffffff"/>
                  </a:solidFill>
                </a:uFill>
                <a:latin typeface="Lucida Sans"/>
              </a:rPr>
              <a:t>     </a:t>
            </a:r>
            <a:r>
              <a:rPr b="1" lang="nl-NL" sz="2400" spc="-1" strike="noStrike" cap="all">
                <a:solidFill>
                  <a:srgbClr val="ffffff"/>
                </a:solidFill>
                <a:uFill>
                  <a:solidFill>
                    <a:srgbClr val="ffffff"/>
                  </a:solidFill>
                </a:uFill>
                <a:latin typeface="Lucida Sans"/>
              </a:rPr>
              <a:t>Wegen naar Werk</a:t>
            </a:r>
            <a:endParaRPr b="0" lang="nl-NL" sz="1800" spc="-1" strike="noStrike">
              <a:solidFill>
                <a:srgbClr val="000000"/>
              </a:solidFill>
              <a:uFill>
                <a:solidFill>
                  <a:srgbClr val="ffffff"/>
                </a:solidFill>
              </a:uFill>
              <a:latin typeface="Calibri"/>
            </a:endParaRPr>
          </a:p>
        </p:txBody>
      </p:sp>
      <p:sp>
        <p:nvSpPr>
          <p:cNvPr id="484" name="Line 2"/>
          <p:cNvSpPr/>
          <p:nvPr/>
        </p:nvSpPr>
        <p:spPr>
          <a:xfrm>
            <a:off x="1466640" y="2571480"/>
            <a:ext cx="3714840" cy="360"/>
          </a:xfrm>
          <a:prstGeom prst="line">
            <a:avLst/>
          </a:prstGeom>
          <a:ln w="19080">
            <a:solidFill>
              <a:schemeClr val="bg1"/>
            </a:solidFill>
            <a:round/>
          </a:ln>
        </p:spPr>
        <p:style>
          <a:lnRef idx="1">
            <a:schemeClr val="accent1"/>
          </a:lnRef>
          <a:fillRef idx="0">
            <a:schemeClr val="accent1"/>
          </a:fillRef>
          <a:effectRef idx="0">
            <a:schemeClr val="accent1"/>
          </a:effectRef>
          <a:fontRef idx="minor"/>
        </p:style>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TextShape 1"/>
          <p:cNvSpPr txBox="1"/>
          <p:nvPr/>
        </p:nvSpPr>
        <p:spPr>
          <a:xfrm>
            <a:off x="457200" y="274680"/>
            <a:ext cx="8229240" cy="561600"/>
          </a:xfrm>
          <a:prstGeom prst="rect">
            <a:avLst/>
          </a:prstGeom>
          <a:noFill/>
          <a:ln>
            <a:noFill/>
          </a:ln>
        </p:spPr>
        <p:txBody>
          <a:bodyPr anchor="ctr"/>
          <a:p>
            <a:pPr>
              <a:lnSpc>
                <a:spcPct val="100000"/>
              </a:lnSpc>
            </a:pPr>
            <a:r>
              <a:rPr b="0" lang="nl-NL" sz="2400" spc="-1" strike="noStrike">
                <a:solidFill>
                  <a:srgbClr val="00518e"/>
                </a:solidFill>
                <a:uFill>
                  <a:solidFill>
                    <a:srgbClr val="ffffff"/>
                  </a:solidFill>
                </a:uFill>
                <a:latin typeface="Lucida Sans"/>
              </a:rPr>
              <a:t>Wat is het Werkgeversservicepunt Rijnvicus?</a:t>
            </a:r>
            <a:endParaRPr b="0" lang="nl-NL" sz="1800" spc="-1" strike="noStrike">
              <a:solidFill>
                <a:srgbClr val="000000"/>
              </a:solidFill>
              <a:uFill>
                <a:solidFill>
                  <a:srgbClr val="ffffff"/>
                </a:solidFill>
              </a:uFill>
              <a:latin typeface="Calibri"/>
            </a:endParaRPr>
          </a:p>
        </p:txBody>
      </p:sp>
      <p:sp>
        <p:nvSpPr>
          <p:cNvPr id="486" name="TextShape 2"/>
          <p:cNvSpPr txBox="1"/>
          <p:nvPr/>
        </p:nvSpPr>
        <p:spPr>
          <a:xfrm>
            <a:off x="457200" y="1196640"/>
            <a:ext cx="8238600" cy="4896360"/>
          </a:xfrm>
          <a:prstGeom prst="rect">
            <a:avLst/>
          </a:prstGeom>
          <a:noFill/>
          <a:ln>
            <a:noFill/>
          </a:ln>
        </p:spPr>
        <p:txBody>
          <a:bodyPr/>
          <a:p>
            <a:pPr>
              <a:lnSpc>
                <a:spcPct val="100000"/>
              </a:lnSpc>
            </a:pPr>
            <a:r>
              <a:rPr b="1" lang="nl-NL" sz="1600" spc="-1" strike="noStrike">
                <a:solidFill>
                  <a:srgbClr val="00b0f0"/>
                </a:solidFill>
                <a:uFill>
                  <a:solidFill>
                    <a:srgbClr val="ffffff"/>
                  </a:solidFill>
                </a:uFill>
                <a:latin typeface="Lucida Sans"/>
              </a:rPr>
              <a:t>Voor wie?</a:t>
            </a:r>
            <a:endParaRPr b="0" lang="nl-NL" sz="2800" spc="-1" strike="noStrike">
              <a:solidFill>
                <a:srgbClr val="1f497d"/>
              </a:solidFill>
              <a:uFill>
                <a:solidFill>
                  <a:srgbClr val="ffffff"/>
                </a:solidFill>
              </a:uFill>
              <a:latin typeface="Lucida Sans"/>
            </a:endParaRPr>
          </a:p>
          <a:p>
            <a:pPr>
              <a:lnSpc>
                <a:spcPct val="100000"/>
              </a:lnSpc>
            </a:pPr>
            <a:r>
              <a:rPr b="0" lang="nl-NL" sz="1600" spc="-1" strike="noStrike">
                <a:solidFill>
                  <a:srgbClr val="002060"/>
                </a:solidFill>
                <a:uFill>
                  <a:solidFill>
                    <a:srgbClr val="ffffff"/>
                  </a:solidFill>
                </a:uFill>
                <a:latin typeface="Lucida Sans"/>
              </a:rPr>
              <a:t>Het Werkgeversservicepunt Rijnvicus is er voor ondernemers en werkzoekenden in de gemeenten Alphen aan den Rijn, Nieuwkoop en Kaag &amp; Braassem.</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r>
              <a:rPr b="1" lang="nl-NL" sz="1600" spc="-1" strike="noStrike">
                <a:solidFill>
                  <a:srgbClr val="00b0f0"/>
                </a:solidFill>
                <a:uFill>
                  <a:solidFill>
                    <a:srgbClr val="ffffff"/>
                  </a:solidFill>
                </a:uFill>
                <a:latin typeface="Lucida Sans"/>
              </a:rPr>
              <a:t>Wat doen wij?</a:t>
            </a:r>
            <a:endParaRPr b="0" lang="nl-NL" sz="2800" spc="-1" strike="noStrike">
              <a:solidFill>
                <a:srgbClr val="1f497d"/>
              </a:solidFill>
              <a:uFill>
                <a:solidFill>
                  <a:srgbClr val="ffffff"/>
                </a:solidFill>
              </a:uFill>
              <a:latin typeface="Lucida Sans"/>
            </a:endParaRPr>
          </a:p>
          <a:p>
            <a:pPr>
              <a:lnSpc>
                <a:spcPct val="100000"/>
              </a:lnSpc>
            </a:pPr>
            <a:r>
              <a:rPr b="0" lang="nl-NL" sz="1600" spc="-1" strike="noStrike">
                <a:solidFill>
                  <a:srgbClr val="002060"/>
                </a:solidFill>
                <a:uFill>
                  <a:solidFill>
                    <a:srgbClr val="ffffff"/>
                  </a:solidFill>
                </a:uFill>
                <a:latin typeface="Lucida Sans"/>
              </a:rPr>
              <a:t>Wij begeleiden werkzoekenden naar werk door de verbinding te leggen met ondernemers die op zoek zijn naar gemotiveerd personeel. Hierbij staan maatwerk en praktische oplossingen centraal.</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r>
              <a:rPr b="1" lang="nl-NL" sz="1600" spc="-1" strike="noStrike">
                <a:solidFill>
                  <a:srgbClr val="00b0f0"/>
                </a:solidFill>
                <a:uFill>
                  <a:solidFill>
                    <a:srgbClr val="ffffff"/>
                  </a:solidFill>
                </a:uFill>
                <a:latin typeface="Lucida Sans"/>
              </a:rPr>
              <a:t>Hoe doen we dat? </a:t>
            </a:r>
            <a:endParaRPr b="0" lang="nl-NL" sz="2800" spc="-1" strike="noStrike">
              <a:solidFill>
                <a:srgbClr val="1f497d"/>
              </a:solidFill>
              <a:uFill>
                <a:solidFill>
                  <a:srgbClr val="ffffff"/>
                </a:solidFill>
              </a:uFill>
              <a:latin typeface="Lucida Sans"/>
            </a:endParaRPr>
          </a:p>
          <a:p>
            <a:pPr>
              <a:lnSpc>
                <a:spcPct val="100000"/>
              </a:lnSpc>
            </a:pPr>
            <a:r>
              <a:rPr b="0" lang="nl-NL" sz="1600" spc="-1" strike="noStrike">
                <a:solidFill>
                  <a:srgbClr val="002060"/>
                </a:solidFill>
                <a:uFill>
                  <a:solidFill>
                    <a:srgbClr val="ffffff"/>
                  </a:solidFill>
                </a:uFill>
                <a:latin typeface="Lucida Sans"/>
              </a:rPr>
              <a:t>Binnen het Werkgeversservicepunt werken UWV, de Rijnstreek-gemeenten en voormalige SWA (Sociale Werkvoorziening Alphen aan den Rijn) samen om vraag en aanbod op de arbeidsmarkt op elkaar af te stemmen.</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r>
              <a:rPr b="1" lang="nl-NL" sz="1600" spc="-1" strike="noStrike">
                <a:solidFill>
                  <a:srgbClr val="00b0f0"/>
                </a:solidFill>
                <a:uFill>
                  <a:solidFill>
                    <a:srgbClr val="ffffff"/>
                  </a:solidFill>
                </a:uFill>
                <a:latin typeface="Lucida Sans"/>
              </a:rPr>
              <a:t>Waarom doen we dat</a:t>
            </a:r>
            <a:r>
              <a:rPr b="0" lang="nl-NL" sz="1600" spc="-1" strike="noStrike">
                <a:solidFill>
                  <a:srgbClr val="00518e"/>
                </a:solidFill>
                <a:uFill>
                  <a:solidFill>
                    <a:srgbClr val="ffffff"/>
                  </a:solidFill>
                </a:uFill>
                <a:latin typeface="Lucida Sans"/>
              </a:rPr>
              <a:t>?</a:t>
            </a:r>
            <a:endParaRPr b="0" lang="nl-NL" sz="2800" spc="-1" strike="noStrike">
              <a:solidFill>
                <a:srgbClr val="1f497d"/>
              </a:solidFill>
              <a:uFill>
                <a:solidFill>
                  <a:srgbClr val="ffffff"/>
                </a:solidFill>
              </a:uFill>
              <a:latin typeface="Lucida Sans"/>
            </a:endParaRPr>
          </a:p>
          <a:p>
            <a:pPr>
              <a:lnSpc>
                <a:spcPct val="100000"/>
              </a:lnSpc>
            </a:pPr>
            <a:r>
              <a:rPr b="0" lang="nl-NL" sz="1600" spc="-1" strike="noStrike">
                <a:solidFill>
                  <a:srgbClr val="002060"/>
                </a:solidFill>
                <a:uFill>
                  <a:solidFill>
                    <a:srgbClr val="ffffff"/>
                  </a:solidFill>
                </a:uFill>
                <a:latin typeface="Lucida Sans"/>
              </a:rPr>
              <a:t>Ons doel is om de economische groei in de regio te bevorderen en om onze inwoners alle kansen te bieden om zo snel mogelijk in hun eigen levensonderhoud te kunnen voorzien.</a:t>
            </a:r>
            <a:endParaRPr b="0" lang="nl-NL" sz="2800" spc="-1" strike="noStrike">
              <a:solidFill>
                <a:srgbClr val="1f497d"/>
              </a:solidFill>
              <a:uFill>
                <a:solidFill>
                  <a:srgbClr val="ffffff"/>
                </a:solidFill>
              </a:uFill>
              <a:latin typeface="Lucida Sans"/>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TextShape 1"/>
          <p:cNvSpPr txBox="1"/>
          <p:nvPr/>
        </p:nvSpPr>
        <p:spPr>
          <a:xfrm>
            <a:off x="457200" y="274680"/>
            <a:ext cx="8229240" cy="561600"/>
          </a:xfrm>
          <a:prstGeom prst="rect">
            <a:avLst/>
          </a:prstGeom>
          <a:noFill/>
          <a:ln>
            <a:noFill/>
          </a:ln>
        </p:spPr>
        <p:txBody>
          <a:bodyPr anchor="ctr"/>
          <a:p>
            <a:pPr>
              <a:lnSpc>
                <a:spcPct val="100000"/>
              </a:lnSpc>
            </a:pPr>
            <a:r>
              <a:rPr b="0" lang="nl-NL" sz="2400" spc="-1" strike="noStrike">
                <a:solidFill>
                  <a:srgbClr val="00518e"/>
                </a:solidFill>
                <a:uFill>
                  <a:solidFill>
                    <a:srgbClr val="ffffff"/>
                  </a:solidFill>
                </a:uFill>
                <a:latin typeface="Lucida Sans"/>
              </a:rPr>
              <a:t>Wie zijn wij?</a:t>
            </a:r>
            <a:endParaRPr b="0" lang="nl-NL" sz="1800" spc="-1" strike="noStrike">
              <a:solidFill>
                <a:srgbClr val="000000"/>
              </a:solidFill>
              <a:uFill>
                <a:solidFill>
                  <a:srgbClr val="ffffff"/>
                </a:solidFill>
              </a:uFill>
              <a:latin typeface="Calibri"/>
            </a:endParaRPr>
          </a:p>
        </p:txBody>
      </p:sp>
      <p:sp>
        <p:nvSpPr>
          <p:cNvPr id="488" name="TextShape 2"/>
          <p:cNvSpPr txBox="1"/>
          <p:nvPr/>
        </p:nvSpPr>
        <p:spPr>
          <a:xfrm>
            <a:off x="457200" y="1207440"/>
            <a:ext cx="8238600" cy="4525560"/>
          </a:xfrm>
          <a:prstGeom prst="rect">
            <a:avLst/>
          </a:prstGeom>
          <a:noFill/>
          <a:ln>
            <a:noFill/>
          </a:ln>
        </p:spPr>
        <p:txBody>
          <a:bodyPr/>
          <a:p>
            <a:pPr>
              <a:lnSpc>
                <a:spcPct val="100000"/>
              </a:lnSpc>
            </a:pPr>
            <a:r>
              <a:rPr b="1" lang="nl-NL" sz="1600" spc="-1" strike="noStrike">
                <a:solidFill>
                  <a:srgbClr val="00b0f0"/>
                </a:solidFill>
                <a:uFill>
                  <a:solidFill>
                    <a:srgbClr val="ffffff"/>
                  </a:solidFill>
                </a:uFill>
                <a:latin typeface="Lucida Sans"/>
              </a:rPr>
              <a:t>Ons team heeft</a:t>
            </a:r>
            <a:endParaRPr b="0" lang="nl-NL" sz="2800" spc="-1" strike="noStrike">
              <a:solidFill>
                <a:srgbClr val="1f497d"/>
              </a:solidFill>
              <a:uFill>
                <a:solidFill>
                  <a:srgbClr val="ffffff"/>
                </a:solidFill>
              </a:uFill>
              <a:latin typeface="Lucida Sans"/>
            </a:endParaRPr>
          </a:p>
          <a:p>
            <a:pPr algn="just">
              <a:lnSpc>
                <a:spcPct val="100000"/>
              </a:lnSpc>
            </a:pPr>
            <a:endParaRPr b="0" lang="nl-NL" sz="2800" spc="-1" strike="noStrike">
              <a:solidFill>
                <a:srgbClr val="1f497d"/>
              </a:solidFill>
              <a:uFill>
                <a:solidFill>
                  <a:srgbClr val="ffffff"/>
                </a:solidFill>
              </a:uFill>
              <a:latin typeface="Lucida Sans"/>
            </a:endParaRPr>
          </a:p>
          <a:p>
            <a:pPr>
              <a:lnSpc>
                <a:spcPct val="100000"/>
              </a:lnSpc>
            </a:pPr>
            <a:r>
              <a:rPr b="1" lang="nl-NL" sz="1600" spc="-1" strike="noStrike">
                <a:solidFill>
                  <a:srgbClr val="00b0f0"/>
                </a:solidFill>
                <a:uFill>
                  <a:solidFill>
                    <a:srgbClr val="ffffff"/>
                  </a:solidFill>
                </a:uFill>
                <a:latin typeface="Lucida Sans"/>
              </a:rPr>
              <a:t>Accountmanagers</a:t>
            </a:r>
            <a:endParaRPr b="0" lang="nl-NL" sz="2800" spc="-1" strike="noStrike">
              <a:solidFill>
                <a:srgbClr val="1f497d"/>
              </a:solidFill>
              <a:uFill>
                <a:solidFill>
                  <a:srgbClr val="ffffff"/>
                </a:solidFill>
              </a:uFill>
              <a:latin typeface="Lucida Sans"/>
            </a:endParaRPr>
          </a:p>
          <a:p>
            <a:pPr>
              <a:lnSpc>
                <a:spcPct val="100000"/>
              </a:lnSpc>
            </a:pPr>
            <a:r>
              <a:rPr b="0" lang="nl-NL" sz="1600" spc="-1" strike="noStrike">
                <a:solidFill>
                  <a:srgbClr val="002060"/>
                </a:solidFill>
                <a:uFill>
                  <a:solidFill>
                    <a:srgbClr val="ffffff"/>
                  </a:solidFill>
                </a:uFill>
                <a:latin typeface="Lucida Sans"/>
              </a:rPr>
              <a:t>Onze accountmanagers zijn verantwoordelijk voor het opbouwen en onderhouden van contacten met werkgevers in de regio. Een van hun belangrijkste taken is het werven vacatures.</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r>
              <a:rPr b="1" lang="nl-NL" sz="1600" spc="-1" strike="noStrike">
                <a:solidFill>
                  <a:srgbClr val="00b0f0"/>
                </a:solidFill>
                <a:uFill>
                  <a:solidFill>
                    <a:srgbClr val="ffffff"/>
                  </a:solidFill>
                </a:uFill>
                <a:latin typeface="Lucida Sans"/>
              </a:rPr>
              <a:t>Adviseurs</a:t>
            </a:r>
            <a:endParaRPr b="0" lang="nl-NL" sz="2800" spc="-1" strike="noStrike">
              <a:solidFill>
                <a:srgbClr val="1f497d"/>
              </a:solidFill>
              <a:uFill>
                <a:solidFill>
                  <a:srgbClr val="ffffff"/>
                </a:solidFill>
              </a:uFill>
              <a:latin typeface="Lucida Sans"/>
            </a:endParaRPr>
          </a:p>
          <a:p>
            <a:pPr>
              <a:lnSpc>
                <a:spcPct val="100000"/>
              </a:lnSpc>
            </a:pPr>
            <a:r>
              <a:rPr b="0" lang="nl-NL" sz="1600" spc="-1" strike="noStrike">
                <a:solidFill>
                  <a:srgbClr val="002060"/>
                </a:solidFill>
                <a:uFill>
                  <a:solidFill>
                    <a:srgbClr val="ffffff"/>
                  </a:solidFill>
                </a:uFill>
                <a:latin typeface="Lucida Sans"/>
              </a:rPr>
              <a:t>Onze adviseurs staan in nauw contact met onze kandidaten. Ze kennen het profiel van de kandidaat en zoeken samen met de accountmanagers naar een match op ons vacaturebestand.</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TextShape 1"/>
          <p:cNvSpPr txBox="1"/>
          <p:nvPr/>
        </p:nvSpPr>
        <p:spPr>
          <a:xfrm>
            <a:off x="457200" y="274680"/>
            <a:ext cx="8229240" cy="561600"/>
          </a:xfrm>
          <a:prstGeom prst="rect">
            <a:avLst/>
          </a:prstGeom>
          <a:noFill/>
          <a:ln>
            <a:noFill/>
          </a:ln>
        </p:spPr>
        <p:txBody>
          <a:bodyPr anchor="ctr"/>
          <a:p>
            <a:pPr>
              <a:lnSpc>
                <a:spcPct val="100000"/>
              </a:lnSpc>
            </a:pPr>
            <a:r>
              <a:rPr b="0" lang="nl-NL" sz="2400" spc="-1" strike="noStrike">
                <a:solidFill>
                  <a:srgbClr val="00518e"/>
                </a:solidFill>
                <a:uFill>
                  <a:solidFill>
                    <a:srgbClr val="ffffff"/>
                  </a:solidFill>
                </a:uFill>
                <a:latin typeface="Lucida Sans"/>
              </a:rPr>
              <a:t>Wat zijn de ontwikkelingen op de arbeidsmarkt?</a:t>
            </a:r>
            <a:endParaRPr b="0" lang="nl-NL" sz="1800" spc="-1" strike="noStrike">
              <a:solidFill>
                <a:srgbClr val="000000"/>
              </a:solidFill>
              <a:uFill>
                <a:solidFill>
                  <a:srgbClr val="ffffff"/>
                </a:solidFill>
              </a:uFill>
              <a:latin typeface="Calibri"/>
            </a:endParaRPr>
          </a:p>
        </p:txBody>
      </p:sp>
      <p:pic>
        <p:nvPicPr>
          <p:cNvPr id="490" name="Picture 2" descr=""/>
          <p:cNvPicPr/>
          <p:nvPr/>
        </p:nvPicPr>
        <p:blipFill>
          <a:blip r:embed="rId1"/>
          <a:stretch/>
        </p:blipFill>
        <p:spPr>
          <a:xfrm>
            <a:off x="1209600" y="1682640"/>
            <a:ext cx="6362280" cy="4494600"/>
          </a:xfrm>
          <a:prstGeom prst="rect">
            <a:avLst/>
          </a:prstGeom>
          <a:ln>
            <a:noFill/>
          </a:ln>
        </p:spPr>
      </p:pic>
      <p:sp>
        <p:nvSpPr>
          <p:cNvPr id="491" name="CustomShape 2"/>
          <p:cNvSpPr/>
          <p:nvPr/>
        </p:nvSpPr>
        <p:spPr>
          <a:xfrm>
            <a:off x="501120" y="1087200"/>
            <a:ext cx="5554440" cy="1048320"/>
          </a:xfrm>
          <a:prstGeom prst="rect">
            <a:avLst/>
          </a:prstGeom>
          <a:noFill/>
          <a:ln>
            <a:noFill/>
          </a:ln>
        </p:spPr>
        <p:style>
          <a:lnRef idx="0"/>
          <a:fillRef idx="0"/>
          <a:effectRef idx="0"/>
          <a:fontRef idx="minor"/>
        </p:style>
        <p:txBody>
          <a:bodyPr/>
          <a:p>
            <a:pPr>
              <a:lnSpc>
                <a:spcPct val="100000"/>
              </a:lnSpc>
            </a:pPr>
            <a:r>
              <a:rPr b="0" lang="nl-NL" sz="1200" spc="-1" strike="noStrike">
                <a:solidFill>
                  <a:srgbClr val="00518e"/>
                </a:solidFill>
                <a:uFill>
                  <a:solidFill>
                    <a:srgbClr val="ffffff"/>
                  </a:solidFill>
                </a:uFill>
                <a:latin typeface="Lucida Sans"/>
              </a:rPr>
              <a:t>Werknemersbanen per sector: omvang, aandeel en ontwikkeling</a:t>
            </a:r>
            <a:endParaRPr b="0" lang="nl-NL" sz="1600" spc="-1" strike="noStrike">
              <a:solidFill>
                <a:srgbClr val="000000"/>
              </a:solidFill>
              <a:uFill>
                <a:solidFill>
                  <a:srgbClr val="ffffff"/>
                </a:solidFill>
              </a:uFill>
              <a:latin typeface="Arial"/>
            </a:endParaRPr>
          </a:p>
          <a:p>
            <a:pPr>
              <a:lnSpc>
                <a:spcPct val="100000"/>
              </a:lnSpc>
            </a:pPr>
            <a:r>
              <a:rPr b="0" lang="nl-NL" sz="1200" spc="-1" strike="noStrike">
                <a:solidFill>
                  <a:srgbClr val="00b0f0"/>
                </a:solidFill>
                <a:uFill>
                  <a:solidFill>
                    <a:srgbClr val="ffffff"/>
                  </a:solidFill>
                </a:uFill>
                <a:latin typeface="Lucida Sans"/>
              </a:rPr>
              <a:t>Holland Rijnland t.o.v. Nederland | Verwachting 2018</a:t>
            </a:r>
            <a:endParaRPr b="0" lang="nl-NL" sz="1600" spc="-1" strike="noStrike">
              <a:solidFill>
                <a:srgbClr val="000000"/>
              </a:solidFill>
              <a:uFill>
                <a:solidFill>
                  <a:srgbClr val="ffffff"/>
                </a:solidFill>
              </a:uFill>
              <a:latin typeface="Arial"/>
            </a:endParaRPr>
          </a:p>
        </p:txBody>
      </p:sp>
      <p:sp>
        <p:nvSpPr>
          <p:cNvPr id="492" name="CustomShape 3"/>
          <p:cNvSpPr/>
          <p:nvPr/>
        </p:nvSpPr>
        <p:spPr>
          <a:xfrm>
            <a:off x="1364760" y="5947920"/>
            <a:ext cx="5554440" cy="310680"/>
          </a:xfrm>
          <a:prstGeom prst="rect">
            <a:avLst/>
          </a:prstGeom>
          <a:noFill/>
          <a:ln>
            <a:noFill/>
          </a:ln>
        </p:spPr>
        <p:style>
          <a:lnRef idx="0"/>
          <a:fillRef idx="0"/>
          <a:effectRef idx="0"/>
          <a:fontRef idx="minor"/>
        </p:style>
        <p:txBody>
          <a:bodyPr/>
          <a:p>
            <a:pPr>
              <a:lnSpc>
                <a:spcPct val="100000"/>
              </a:lnSpc>
            </a:pPr>
            <a:r>
              <a:rPr b="0" lang="nl-NL" sz="1000" spc="-1" strike="noStrike">
                <a:solidFill>
                  <a:srgbClr val="00518e"/>
                </a:solidFill>
                <a:uFill>
                  <a:solidFill>
                    <a:srgbClr val="ffffff"/>
                  </a:solidFill>
                </a:uFill>
                <a:latin typeface="Lucida Sans"/>
              </a:rPr>
              <a:t>Bron: UWV</a:t>
            </a:r>
            <a:endParaRPr b="0" lang="nl-NL" sz="16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TextShape 1"/>
          <p:cNvSpPr txBox="1"/>
          <p:nvPr/>
        </p:nvSpPr>
        <p:spPr>
          <a:xfrm>
            <a:off x="457200" y="274680"/>
            <a:ext cx="8229240" cy="561600"/>
          </a:xfrm>
          <a:prstGeom prst="rect">
            <a:avLst/>
          </a:prstGeom>
          <a:noFill/>
          <a:ln>
            <a:noFill/>
          </a:ln>
        </p:spPr>
        <p:txBody>
          <a:bodyPr anchor="ctr"/>
          <a:p>
            <a:pPr>
              <a:lnSpc>
                <a:spcPct val="100000"/>
              </a:lnSpc>
            </a:pPr>
            <a:r>
              <a:rPr b="0" lang="nl-NL" sz="2400" spc="-1" strike="noStrike">
                <a:solidFill>
                  <a:srgbClr val="00518e"/>
                </a:solidFill>
                <a:uFill>
                  <a:solidFill>
                    <a:srgbClr val="ffffff"/>
                  </a:solidFill>
                </a:uFill>
                <a:latin typeface="Lucida Sans"/>
              </a:rPr>
              <a:t>Ontwikkelingen op de arbeidsmarkt</a:t>
            </a:r>
            <a:endParaRPr b="0" lang="nl-NL" sz="1800" spc="-1" strike="noStrike">
              <a:solidFill>
                <a:srgbClr val="000000"/>
              </a:solidFill>
              <a:uFill>
                <a:solidFill>
                  <a:srgbClr val="ffffff"/>
                </a:solidFill>
              </a:uFill>
              <a:latin typeface="Calibri"/>
            </a:endParaRPr>
          </a:p>
        </p:txBody>
      </p:sp>
      <p:sp>
        <p:nvSpPr>
          <p:cNvPr id="494" name="TextShape 2"/>
          <p:cNvSpPr txBox="1"/>
          <p:nvPr/>
        </p:nvSpPr>
        <p:spPr>
          <a:xfrm>
            <a:off x="457200" y="1340640"/>
            <a:ext cx="8257680" cy="4525560"/>
          </a:xfrm>
          <a:prstGeom prst="rect">
            <a:avLst/>
          </a:prstGeom>
          <a:noFill/>
          <a:ln>
            <a:noFill/>
          </a:ln>
        </p:spPr>
        <p:txBody>
          <a:bodyPr/>
          <a:p>
            <a:pPr>
              <a:lnSpc>
                <a:spcPct val="100000"/>
              </a:lnSpc>
            </a:pPr>
            <a:r>
              <a:rPr b="1" lang="nl-NL" sz="1600" spc="-1" strike="noStrike">
                <a:solidFill>
                  <a:srgbClr val="00b0f0"/>
                </a:solidFill>
                <a:uFill>
                  <a:solidFill>
                    <a:srgbClr val="ffffff"/>
                  </a:solidFill>
                </a:uFill>
                <a:latin typeface="Lucida Sans"/>
              </a:rPr>
              <a:t>Meeste kans op werk in de volgende beroepen:</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Zorg</a:t>
            </a: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Transport &amp; logistiek</a:t>
            </a: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Bouw en techniek </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a:lnSpc>
                <a:spcPct val="100000"/>
              </a:lnSpc>
            </a:pPr>
            <a:r>
              <a:rPr b="1" lang="nl-NL" sz="1600" spc="-1" strike="noStrike">
                <a:solidFill>
                  <a:srgbClr val="00b0f0"/>
                </a:solidFill>
                <a:uFill>
                  <a:solidFill>
                    <a:srgbClr val="ffffff"/>
                  </a:solidFill>
                </a:uFill>
                <a:latin typeface="Lucida Sans"/>
              </a:rPr>
              <a:t>Minste kans op werk in de volgende beroepen: </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Communicatie en marketing </a:t>
            </a: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Financieel administratief </a:t>
            </a: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Administratief ondersteunende beroepen</a:t>
            </a: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Management </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Leeftijd blijft bij werkgevers een aandachtspunt</a:t>
            </a:r>
            <a:endParaRPr b="0" lang="nl-NL" sz="2800" spc="-1" strike="noStrike">
              <a:solidFill>
                <a:srgbClr val="1f497d"/>
              </a:solidFill>
              <a:uFill>
                <a:solidFill>
                  <a:srgbClr val="ffffff"/>
                </a:solidFill>
              </a:uFill>
              <a:latin typeface="Lucida Sans"/>
            </a:endParaRPr>
          </a:p>
          <a:p>
            <a:pPr>
              <a:lnSpc>
                <a:spcPct val="100000"/>
              </a:lnSpc>
            </a:pPr>
            <a:endParaRPr b="0" lang="nl-NL" sz="2800" spc="-1" strike="noStrike">
              <a:solidFill>
                <a:srgbClr val="1f497d"/>
              </a:solidFill>
              <a:uFill>
                <a:solidFill>
                  <a:srgbClr val="ffffff"/>
                </a:solidFill>
              </a:uFill>
              <a:latin typeface="Lucida Sans"/>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TextShape 1"/>
          <p:cNvSpPr txBox="1"/>
          <p:nvPr/>
        </p:nvSpPr>
        <p:spPr>
          <a:xfrm>
            <a:off x="457200" y="274680"/>
            <a:ext cx="8229240" cy="561600"/>
          </a:xfrm>
          <a:prstGeom prst="rect">
            <a:avLst/>
          </a:prstGeom>
          <a:noFill/>
          <a:ln>
            <a:noFill/>
          </a:ln>
        </p:spPr>
        <p:txBody>
          <a:bodyPr anchor="ctr"/>
          <a:p>
            <a:pPr>
              <a:lnSpc>
                <a:spcPct val="100000"/>
              </a:lnSpc>
            </a:pPr>
            <a:r>
              <a:rPr b="0" lang="nl-NL" sz="2400" spc="-1" strike="noStrike">
                <a:solidFill>
                  <a:srgbClr val="002060"/>
                </a:solidFill>
                <a:uFill>
                  <a:solidFill>
                    <a:srgbClr val="ffffff"/>
                  </a:solidFill>
                </a:uFill>
                <a:latin typeface="Lucida Sans"/>
              </a:rPr>
              <a:t>Hoe kunnen wij u ondersteunen?</a:t>
            </a:r>
            <a:endParaRPr b="0" lang="nl-NL" sz="1800" spc="-1" strike="noStrike">
              <a:solidFill>
                <a:srgbClr val="000000"/>
              </a:solidFill>
              <a:uFill>
                <a:solidFill>
                  <a:srgbClr val="ffffff"/>
                </a:solidFill>
              </a:uFill>
              <a:latin typeface="Calibri"/>
            </a:endParaRPr>
          </a:p>
        </p:txBody>
      </p:sp>
      <p:sp>
        <p:nvSpPr>
          <p:cNvPr id="496" name="TextShape 2"/>
          <p:cNvSpPr txBox="1"/>
          <p:nvPr/>
        </p:nvSpPr>
        <p:spPr>
          <a:xfrm>
            <a:off x="457200" y="1340640"/>
            <a:ext cx="8210160" cy="4525560"/>
          </a:xfrm>
          <a:prstGeom prst="rect">
            <a:avLst/>
          </a:prstGeom>
          <a:noFill/>
          <a:ln>
            <a:noFill/>
          </a:ln>
        </p:spPr>
        <p:txBody>
          <a:bodyPr/>
          <a:p>
            <a:pPr>
              <a:lnSpc>
                <a:spcPct val="100000"/>
              </a:lnSpc>
            </a:pPr>
            <a:endParaRPr b="0" lang="nl-NL" sz="2800" spc="-1" strike="noStrike">
              <a:solidFill>
                <a:srgbClr val="1f497d"/>
              </a:solidFill>
              <a:uFill>
                <a:solidFill>
                  <a:srgbClr val="ffffff"/>
                </a:solidFill>
              </a:uFill>
              <a:latin typeface="Lucida Sans"/>
            </a:endParaRPr>
          </a:p>
          <a:p>
            <a:pPr marL="343080" indent="-342720" algn="just">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Wij nodigen u uit om de vacatures te bekijken</a:t>
            </a:r>
            <a:endParaRPr b="0" lang="nl-NL" sz="2800" spc="-1" strike="noStrike">
              <a:solidFill>
                <a:srgbClr val="1f497d"/>
              </a:solidFill>
              <a:uFill>
                <a:solidFill>
                  <a:srgbClr val="ffffff"/>
                </a:solidFill>
              </a:uFill>
              <a:latin typeface="Lucida Sans"/>
            </a:endParaRPr>
          </a:p>
          <a:p>
            <a:pPr algn="just">
              <a:lnSpc>
                <a:spcPct val="100000"/>
              </a:lnSpc>
            </a:pPr>
            <a:endParaRPr b="0" lang="nl-NL" sz="2800" spc="-1" strike="noStrike">
              <a:solidFill>
                <a:srgbClr val="1f497d"/>
              </a:solidFill>
              <a:uFill>
                <a:solidFill>
                  <a:srgbClr val="ffffff"/>
                </a:solidFill>
              </a:uFill>
              <a:latin typeface="Lucida Sans"/>
            </a:endParaRPr>
          </a:p>
          <a:p>
            <a:pPr marL="343080" indent="-342720" algn="just">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Bij interesse kunt u dit kenbaar te maken bij Marieke en/of Maarten. </a:t>
            </a:r>
            <a:endParaRPr b="0" lang="nl-NL" sz="2800" spc="-1" strike="noStrike">
              <a:solidFill>
                <a:srgbClr val="1f497d"/>
              </a:solidFill>
              <a:uFill>
                <a:solidFill>
                  <a:srgbClr val="ffffff"/>
                </a:solidFill>
              </a:uFill>
              <a:latin typeface="Lucida Sans"/>
            </a:endParaRPr>
          </a:p>
          <a:p>
            <a:pPr algn="just">
              <a:lnSpc>
                <a:spcPct val="100000"/>
              </a:lnSpc>
            </a:pPr>
            <a:endParaRPr b="0" lang="nl-NL" sz="2800" spc="-1" strike="noStrike">
              <a:solidFill>
                <a:srgbClr val="1f497d"/>
              </a:solidFill>
              <a:uFill>
                <a:solidFill>
                  <a:srgbClr val="ffffff"/>
                </a:solidFill>
              </a:uFill>
              <a:latin typeface="Lucida Sans"/>
            </a:endParaRPr>
          </a:p>
          <a:p>
            <a:pPr marL="343080" indent="-342720" algn="just">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Via werk.nl blijft u zelf op de hoogte van de vacatures.</a:t>
            </a:r>
            <a:endParaRPr b="0" lang="nl-NL" sz="2800" spc="-1" strike="noStrike">
              <a:solidFill>
                <a:srgbClr val="1f497d"/>
              </a:solidFill>
              <a:uFill>
                <a:solidFill>
                  <a:srgbClr val="ffffff"/>
                </a:solidFill>
              </a:uFill>
              <a:latin typeface="Lucida Sans"/>
            </a:endParaRPr>
          </a:p>
          <a:p>
            <a:pPr algn="just">
              <a:lnSpc>
                <a:spcPct val="100000"/>
              </a:lnSpc>
            </a:pPr>
            <a:endParaRPr b="0" lang="nl-NL" sz="2800" spc="-1" strike="noStrike">
              <a:solidFill>
                <a:srgbClr val="1f497d"/>
              </a:solidFill>
              <a:uFill>
                <a:solidFill>
                  <a:srgbClr val="ffffff"/>
                </a:solidFill>
              </a:uFill>
              <a:latin typeface="Lucida Sans"/>
            </a:endParaRPr>
          </a:p>
          <a:p>
            <a:pPr marL="343080" indent="-342720" algn="just">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Heeft u nog advies nodig over uw cv ga dan naar Cor en/of Peter. </a:t>
            </a:r>
            <a:endParaRPr b="0" lang="nl-NL" sz="2800" spc="-1" strike="noStrike">
              <a:solidFill>
                <a:srgbClr val="1f497d"/>
              </a:solidFill>
              <a:uFill>
                <a:solidFill>
                  <a:srgbClr val="ffffff"/>
                </a:solidFill>
              </a:uFill>
              <a:latin typeface="Lucida Sans"/>
            </a:endParaRPr>
          </a:p>
          <a:p>
            <a:pPr algn="just">
              <a:lnSpc>
                <a:spcPct val="100000"/>
              </a:lnSpc>
            </a:pPr>
            <a:endParaRPr b="0" lang="nl-NL" sz="2800" spc="-1" strike="noStrike">
              <a:solidFill>
                <a:srgbClr val="1f497d"/>
              </a:solidFill>
              <a:uFill>
                <a:solidFill>
                  <a:srgbClr val="ffffff"/>
                </a:solidFill>
              </a:uFill>
              <a:latin typeface="Lucida Sans"/>
            </a:endParaRPr>
          </a:p>
          <a:p>
            <a:pPr marL="343080" indent="-342720">
              <a:lnSpc>
                <a:spcPct val="100000"/>
              </a:lnSpc>
              <a:buClr>
                <a:srgbClr val="ffffff"/>
              </a:buClr>
              <a:buFont typeface="Arial"/>
              <a:buChar char="•"/>
            </a:pPr>
            <a:r>
              <a:rPr b="0" lang="nl-NL" sz="1600" spc="-1" strike="noStrike">
                <a:solidFill>
                  <a:srgbClr val="002060"/>
                </a:solidFill>
                <a:uFill>
                  <a:solidFill>
                    <a:srgbClr val="ffffff"/>
                  </a:solidFill>
                </a:uFill>
                <a:latin typeface="Lucida Sans"/>
              </a:rPr>
              <a:t>U wordt binnen één week gebeld door Peter en vervolgens verder doorgeleid naar Marieke en/of Maarten die in een  persoonlijk gesprek kijken naar mogelijkheden en ondersteuning bij het zoeken naar passend werk. </a:t>
            </a:r>
            <a:endParaRPr b="0" lang="nl-NL" sz="2800" spc="-1" strike="noStrike">
              <a:solidFill>
                <a:srgbClr val="1f497d"/>
              </a:solidFill>
              <a:uFill>
                <a:solidFill>
                  <a:srgbClr val="ffffff"/>
                </a:solidFill>
              </a:uFill>
              <a:latin typeface="Lucida Sans"/>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1"/>
          <p:cNvSpPr txBox="1"/>
          <p:nvPr/>
        </p:nvSpPr>
        <p:spPr>
          <a:xfrm>
            <a:off x="0" y="1752480"/>
            <a:ext cx="9143640" cy="2324160"/>
          </a:xfrm>
          <a:prstGeom prst="rect">
            <a:avLst/>
          </a:prstGeom>
          <a:noFill/>
          <a:ln>
            <a:noFill/>
          </a:ln>
        </p:spPr>
        <p:txBody>
          <a:bodyPr anchor="ctr"/>
          <a:p>
            <a:pPr algn="ctr">
              <a:lnSpc>
                <a:spcPct val="100000"/>
              </a:lnSpc>
            </a:pPr>
            <a:r>
              <a:rPr b="0" lang="nl-NL" sz="4400" spc="-1" strike="noStrike">
                <a:solidFill>
                  <a:srgbClr val="000000"/>
                </a:solidFill>
                <a:uFill>
                  <a:solidFill>
                    <a:srgbClr val="ffffff"/>
                  </a:solidFill>
                </a:uFill>
                <a:latin typeface="Calibri"/>
              </a:rPr>
              <a:t>Welkom op het Serviceplein</a:t>
            </a:r>
            <a:endParaRPr b="0" lang="nl-NL" sz="1800" spc="-1" strike="noStrike">
              <a:solidFill>
                <a:srgbClr val="000000"/>
              </a:solidFill>
              <a:uFill>
                <a:solidFill>
                  <a:srgbClr val="ffffff"/>
                </a:solidFill>
              </a:uFill>
              <a:latin typeface="Calibri"/>
            </a:endParaRPr>
          </a:p>
        </p:txBody>
      </p:sp>
      <p:sp>
        <p:nvSpPr>
          <p:cNvPr id="498" name="TextShape 2"/>
          <p:cNvSpPr txBox="1"/>
          <p:nvPr/>
        </p:nvSpPr>
        <p:spPr>
          <a:xfrm>
            <a:off x="1371600" y="3886200"/>
            <a:ext cx="6400440" cy="1752120"/>
          </a:xfrm>
          <a:prstGeom prst="rect">
            <a:avLst/>
          </a:prstGeom>
          <a:noFill/>
          <a:ln>
            <a:noFill/>
          </a:ln>
        </p:spPr>
        <p:txBody>
          <a:bodyPr/>
          <a:p>
            <a:pPr algn="ctr">
              <a:lnSpc>
                <a:spcPct val="100000"/>
              </a:lnSpc>
            </a:pPr>
            <a:endParaRPr b="0" lang="nl-NL" sz="3200" spc="-1" strike="noStrike">
              <a:solidFill>
                <a:srgbClr val="000000"/>
              </a:solidFill>
              <a:uFill>
                <a:solidFill>
                  <a:srgbClr val="ffffff"/>
                </a:solidFill>
              </a:uFill>
              <a:latin typeface="Arial"/>
            </a:endParaRPr>
          </a:p>
          <a:p>
            <a:pPr algn="ctr">
              <a:lnSpc>
                <a:spcPct val="100000"/>
              </a:lnSpc>
            </a:pPr>
            <a:endParaRPr b="0" lang="nl-NL" sz="3200" spc="-1" strike="noStrike">
              <a:solidFill>
                <a:srgbClr val="000000"/>
              </a:solidFill>
              <a:uFill>
                <a:solidFill>
                  <a:srgbClr val="ffffff"/>
                </a:solidFill>
              </a:uFill>
              <a:latin typeface="Arial"/>
            </a:endParaRPr>
          </a:p>
          <a:p>
            <a:pPr algn="ctr">
              <a:lnSpc>
                <a:spcPct val="100000"/>
              </a:lnSpc>
            </a:pPr>
            <a:endParaRPr b="0" lang="nl-NL" sz="3200" spc="-1" strike="noStrike">
              <a:solidFill>
                <a:srgbClr val="000000"/>
              </a:solidFill>
              <a:uFill>
                <a:solidFill>
                  <a:srgbClr val="ffffff"/>
                </a:solidFill>
              </a:uFill>
              <a:latin typeface="Arial"/>
            </a:endParaRPr>
          </a:p>
        </p:txBody>
      </p:sp>
      <p:pic>
        <p:nvPicPr>
          <p:cNvPr id="499" name="Picture 2" descr=""/>
          <p:cNvPicPr/>
          <p:nvPr/>
        </p:nvPicPr>
        <p:blipFill>
          <a:blip r:embed="rId1"/>
          <a:stretch/>
        </p:blipFill>
        <p:spPr>
          <a:xfrm>
            <a:off x="1440" y="12960"/>
            <a:ext cx="9156960" cy="172476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457200" y="274680"/>
            <a:ext cx="8229240" cy="1142640"/>
          </a:xfrm>
          <a:prstGeom prst="rect">
            <a:avLst/>
          </a:prstGeom>
          <a:noFill/>
          <a:ln>
            <a:noFill/>
          </a:ln>
        </p:spPr>
        <p:txBody>
          <a:bodyPr anchor="ctr"/>
          <a:p>
            <a:pPr algn="ctr">
              <a:lnSpc>
                <a:spcPct val="100000"/>
              </a:lnSpc>
            </a:pPr>
            <a:r>
              <a:rPr b="0" lang="nl-NL" sz="3200" spc="-1" strike="noStrike">
                <a:solidFill>
                  <a:srgbClr val="1f497d"/>
                </a:solidFill>
                <a:uFill>
                  <a:solidFill>
                    <a:srgbClr val="ffffff"/>
                  </a:solidFill>
                </a:uFill>
                <a:latin typeface="Calibri"/>
              </a:rPr>
              <a:t>Het Serviceplein</a:t>
            </a:r>
            <a:r>
              <a:rPr b="0" lang="nl-NL" sz="3200" spc="-1" strike="noStrike">
                <a:solidFill>
                  <a:srgbClr val="1f497d"/>
                </a:solidFill>
                <a:uFill>
                  <a:solidFill>
                    <a:srgbClr val="ffffff"/>
                  </a:solidFill>
                </a:uFill>
                <a:latin typeface="Arial"/>
              </a:rPr>
              <a:t> </a:t>
            </a:r>
            <a:r>
              <a:rPr b="0" lang="nl-NL" sz="2900" spc="-1" strike="noStrike">
                <a:solidFill>
                  <a:srgbClr val="1f497d"/>
                </a:solidFill>
                <a:uFill>
                  <a:solidFill>
                    <a:srgbClr val="ffffff"/>
                  </a:solidFill>
                </a:uFill>
                <a:latin typeface="Verdana "/>
              </a:rPr>
              <a:t> </a:t>
            </a:r>
            <a:r>
              <a:rPr b="0" lang="nl-NL" sz="3600" spc="-1" strike="noStrike">
                <a:solidFill>
                  <a:srgbClr val="000000"/>
                </a:solidFill>
                <a:uFill>
                  <a:solidFill>
                    <a:srgbClr val="ffffff"/>
                  </a:solidFill>
                </a:uFill>
                <a:latin typeface="Arial"/>
              </a:rPr>
              <a:t>
</a:t>
            </a:r>
            <a:endParaRPr b="0" lang="nl-NL" sz="1800" spc="-1" strike="noStrike">
              <a:solidFill>
                <a:srgbClr val="000000"/>
              </a:solidFill>
              <a:uFill>
                <a:solidFill>
                  <a:srgbClr val="ffffff"/>
                </a:solidFill>
              </a:uFill>
              <a:latin typeface="Calibri"/>
            </a:endParaRPr>
          </a:p>
        </p:txBody>
      </p:sp>
      <p:sp>
        <p:nvSpPr>
          <p:cNvPr id="501" name="TextShape 2"/>
          <p:cNvSpPr txBox="1"/>
          <p:nvPr/>
        </p:nvSpPr>
        <p:spPr>
          <a:xfrm>
            <a:off x="467640" y="1052640"/>
            <a:ext cx="8229240" cy="4968360"/>
          </a:xfrm>
          <a:prstGeom prst="rect">
            <a:avLst/>
          </a:prstGeom>
          <a:noFill/>
          <a:ln>
            <a:noFill/>
          </a:ln>
        </p:spPr>
        <p:txBody>
          <a:bodyPr/>
          <a:p>
            <a:pPr>
              <a:lnSpc>
                <a:spcPct val="100000"/>
              </a:lnSpc>
            </a:pPr>
            <a:r>
              <a:rPr b="0" lang="nl-NL" sz="1600" spc="-1" strike="noStrike">
                <a:solidFill>
                  <a:srgbClr val="000000"/>
                </a:solidFill>
                <a:uFill>
                  <a:solidFill>
                    <a:srgbClr val="ffffff"/>
                  </a:solidFill>
                </a:uFill>
                <a:latin typeface="Arial"/>
              </a:rPr>
              <a:t>Bij het Serviceplein kunt u terecht voor vragen op het gebied van:</a:t>
            </a:r>
            <a:endParaRPr b="0" lang="nl-NL" sz="3200" spc="-1" strike="noStrike">
              <a:solidFill>
                <a:srgbClr val="000000"/>
              </a:solidFill>
              <a:uFill>
                <a:solidFill>
                  <a:srgbClr val="ffffff"/>
                </a:solidFill>
              </a:uFill>
              <a:latin typeface="Calibri"/>
            </a:endParaRPr>
          </a:p>
          <a:p>
            <a:pPr>
              <a:lnSpc>
                <a:spcPct val="100000"/>
              </a:lnSpc>
            </a:pP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nl-NL" sz="1600" spc="-1" strike="noStrike">
                <a:solidFill>
                  <a:srgbClr val="000000"/>
                </a:solidFill>
                <a:uFill>
                  <a:solidFill>
                    <a:srgbClr val="ffffff"/>
                  </a:solidFill>
                </a:uFill>
                <a:latin typeface="Arial"/>
              </a:rPr>
              <a:t>Werk en inkomen</a:t>
            </a:r>
            <a:endParaRPr b="0" lang="nl-NL"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heeft geen inkomen</a:t>
            </a:r>
            <a:endParaRPr b="0" lang="nl-NL"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heeft schulden</a:t>
            </a:r>
            <a:endParaRPr b="0" lang="nl-NL"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heeft een uitkering van de gemeente en wilt aan het werk.</a:t>
            </a:r>
            <a:endParaRPr b="0" lang="nl-NL" sz="2400" spc="-1" strike="noStrike">
              <a:solidFill>
                <a:srgbClr val="000000"/>
              </a:solidFill>
              <a:uFill>
                <a:solidFill>
                  <a:srgbClr val="ffffff"/>
                </a:solidFill>
              </a:uFill>
              <a:latin typeface="Calibri"/>
            </a:endParaRPr>
          </a:p>
          <a:p>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nl-NL" sz="1600" spc="-1" strike="noStrike">
                <a:solidFill>
                  <a:srgbClr val="000000"/>
                </a:solidFill>
                <a:uFill>
                  <a:solidFill>
                    <a:srgbClr val="ffffff"/>
                  </a:solidFill>
                </a:uFill>
                <a:latin typeface="Arial"/>
              </a:rPr>
              <a:t>Zorg en welzijn</a:t>
            </a:r>
            <a:endParaRPr b="0" lang="nl-NL"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heeft hulp nodig bij dagelijkse zaken, zoals het huishouden</a:t>
            </a:r>
            <a:endParaRPr b="0" lang="nl-NL"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heeft een beperking en daardoor ondersteuning nodig bij bepaalde zaken</a:t>
            </a:r>
            <a:endParaRPr b="0" lang="nl-NL"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heeft een Wmo-voorziening nodig zoals een rolstoel of een woningaanpassing.</a:t>
            </a:r>
            <a:endParaRPr b="0" lang="nl-NL" sz="2400" spc="-1" strike="noStrike">
              <a:solidFill>
                <a:srgbClr val="000000"/>
              </a:solidFill>
              <a:uFill>
                <a:solidFill>
                  <a:srgbClr val="ffffff"/>
                </a:solidFill>
              </a:uFill>
              <a:latin typeface="Calibri"/>
            </a:endParaRPr>
          </a:p>
          <a:p>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nl-NL" sz="1600" spc="-1" strike="noStrike">
                <a:solidFill>
                  <a:srgbClr val="000000"/>
                </a:solidFill>
                <a:uFill>
                  <a:solidFill>
                    <a:srgbClr val="ffffff"/>
                  </a:solidFill>
                </a:uFill>
                <a:latin typeface="Arial"/>
              </a:rPr>
              <a:t>Leerplicht en leerlingenvervoer</a:t>
            </a:r>
            <a:endParaRPr b="0" lang="nl-NL"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uw zoon of dochter spijbelt regelmatig</a:t>
            </a:r>
            <a:endParaRPr b="0" lang="nl-NL"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uw zoon of dochter gaat niet (regelmatig)naar school</a:t>
            </a:r>
            <a:endParaRPr b="0" lang="nl-NL"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nl-NL" sz="1600" spc="-1" strike="noStrike">
                <a:solidFill>
                  <a:srgbClr val="000000"/>
                </a:solidFill>
                <a:uFill>
                  <a:solidFill>
                    <a:srgbClr val="ffffff"/>
                  </a:solidFill>
                </a:uFill>
                <a:latin typeface="Arial"/>
              </a:rPr>
              <a:t>uw kind kan (tijdelijk) niet zelfstandig naar school en u heeft geen eigen vervoer.</a:t>
            </a:r>
            <a:endParaRPr b="0" lang="nl-NL" sz="2400" spc="-1" strike="noStrike">
              <a:solidFill>
                <a:srgbClr val="000000"/>
              </a:solidFill>
              <a:uFill>
                <a:solidFill>
                  <a:srgbClr val="ffffff"/>
                </a:solidFill>
              </a:uFill>
              <a:latin typeface="Calibri"/>
            </a:endParaRPr>
          </a:p>
          <a:p>
            <a:endParaRPr b="0" lang="nl-NL" sz="3200" spc="-1" strike="noStrike">
              <a:solidFill>
                <a:srgbClr val="000000"/>
              </a:solidFill>
              <a:uFill>
                <a:solidFill>
                  <a:srgbClr val="ffffff"/>
                </a:solidFill>
              </a:uFill>
              <a:latin typeface="Calibri"/>
            </a:endParaRPr>
          </a:p>
          <a:p>
            <a:r>
              <a:rPr b="1" i="1" lang="nl-NL" sz="1400" spc="-1" strike="noStrike">
                <a:solidFill>
                  <a:srgbClr val="000000"/>
                </a:solidFill>
                <a:uFill>
                  <a:solidFill>
                    <a:srgbClr val="ffffff"/>
                  </a:solidFill>
                </a:uFill>
                <a:latin typeface="Arial"/>
              </a:rPr>
              <a:t>De gemeente Alphen aan den Rijn voert het merendeel van deze taken ook uit voor de gemeenten Kaag en Braassem en Nieuwkoop.</a:t>
            </a:r>
            <a:endParaRPr b="0" lang="nl-NL" sz="3200" spc="-1" strike="noStrike">
              <a:solidFill>
                <a:srgbClr val="000000"/>
              </a:solidFill>
              <a:uFill>
                <a:solidFill>
                  <a:srgbClr val="ffffff"/>
                </a:solidFill>
              </a:uFill>
              <a:latin typeface="Calibri"/>
            </a:endParaRPr>
          </a:p>
          <a:p>
            <a:pPr>
              <a:lnSpc>
                <a:spcPct val="100000"/>
              </a:lnSpc>
            </a:pPr>
            <a:endParaRPr b="0" lang="nl-NL" sz="3200" spc="-1" strike="noStrike">
              <a:solidFill>
                <a:srgbClr val="000000"/>
              </a:solidFill>
              <a:uFill>
                <a:solidFill>
                  <a:srgbClr val="ffffff"/>
                </a:solidFill>
              </a:uFill>
              <a:latin typeface="Calibri"/>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CustomShape 1"/>
          <p:cNvSpPr/>
          <p:nvPr/>
        </p:nvSpPr>
        <p:spPr>
          <a:xfrm>
            <a:off x="323640" y="260640"/>
            <a:ext cx="8820000" cy="4746240"/>
          </a:xfrm>
          <a:prstGeom prst="rect">
            <a:avLst/>
          </a:prstGeom>
          <a:noFill/>
          <a:ln>
            <a:noFill/>
          </a:ln>
        </p:spPr>
        <p:style>
          <a:lnRef idx="0"/>
          <a:fillRef idx="0"/>
          <a:effectRef idx="0"/>
          <a:fontRef idx="minor"/>
        </p:style>
        <p:txBody>
          <a:bodyPr lIns="90000" rIns="90000" tIns="45000" bIns="45000"/>
          <a:p>
            <a:pPr>
              <a:lnSpc>
                <a:spcPct val="100000"/>
              </a:lnSpc>
            </a:pPr>
            <a:r>
              <a:rPr b="1" lang="nl-NL" sz="2900" spc="-1" strike="noStrike">
                <a:solidFill>
                  <a:srgbClr val="1f497d"/>
                </a:solidFill>
                <a:uFill>
                  <a:solidFill>
                    <a:srgbClr val="ffffff"/>
                  </a:solidFill>
                </a:uFill>
                <a:latin typeface="Calibri"/>
              </a:rPr>
              <a:t>Regelingen voor mensen met een laag   </a:t>
            </a:r>
            <a:endParaRPr b="0" lang="nl-NL" sz="1800" spc="-1" strike="noStrike">
              <a:solidFill>
                <a:srgbClr val="000000"/>
              </a:solidFill>
              <a:uFill>
                <a:solidFill>
                  <a:srgbClr val="ffffff"/>
                </a:solidFill>
              </a:uFill>
              <a:latin typeface="Arial"/>
            </a:endParaRPr>
          </a:p>
          <a:p>
            <a:pPr>
              <a:lnSpc>
                <a:spcPct val="100000"/>
              </a:lnSpc>
            </a:pPr>
            <a:r>
              <a:rPr b="1" lang="nl-NL" sz="2900" spc="-1" strike="noStrike">
                <a:solidFill>
                  <a:srgbClr val="1f497d"/>
                </a:solidFill>
                <a:uFill>
                  <a:solidFill>
                    <a:srgbClr val="ffffff"/>
                  </a:solidFill>
                </a:uFill>
                <a:latin typeface="Calibri"/>
              </a:rPr>
              <a:t>inkomen en vermogen</a:t>
            </a:r>
            <a:endParaRPr b="0" lang="nl-NL" sz="1800" spc="-1" strike="noStrike">
              <a:solidFill>
                <a:srgbClr val="000000"/>
              </a:solidFill>
              <a:uFill>
                <a:solidFill>
                  <a:srgbClr val="ffffff"/>
                </a:solidFill>
              </a:uFill>
              <a:latin typeface="Arial"/>
            </a:endParaRPr>
          </a:p>
          <a:p>
            <a:pPr algn="ctr">
              <a:lnSpc>
                <a:spcPct val="100000"/>
              </a:lnSpc>
            </a:pPr>
            <a:endParaRPr b="0" lang="nl-NL"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nl-NL" sz="1600" spc="-1" strike="noStrike">
                <a:solidFill>
                  <a:srgbClr val="000000"/>
                </a:solidFill>
                <a:uFill>
                  <a:solidFill>
                    <a:srgbClr val="ffffff"/>
                  </a:solidFill>
                </a:uFill>
                <a:latin typeface="Arial"/>
              </a:rPr>
              <a:t>Toetsing van het gezinsinkomen en vermogen rondom bijstandsniveau</a:t>
            </a:r>
            <a:endParaRPr b="0" lang="nl-NL"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nl-NL" sz="1600" spc="-1" strike="noStrike">
                <a:solidFill>
                  <a:srgbClr val="000000"/>
                </a:solidFill>
                <a:uFill>
                  <a:solidFill>
                    <a:srgbClr val="ffffff"/>
                  </a:solidFill>
                </a:uFill>
                <a:latin typeface="Arial"/>
              </a:rPr>
              <a:t>Per regeling en per gemeente andere inkomensgrens en vergoeding</a:t>
            </a: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lang="nl-NL" sz="1600" spc="-1" strike="noStrike">
                <a:solidFill>
                  <a:srgbClr val="000000"/>
                </a:solidFill>
                <a:uFill>
                  <a:solidFill>
                    <a:srgbClr val="ffffff"/>
                  </a:solidFill>
                </a:uFill>
                <a:latin typeface="Arial"/>
              </a:rPr>
              <a:t>Inkomenstoeslag</a:t>
            </a:r>
            <a:r>
              <a:rPr b="0" lang="nl-NL" sz="1600" spc="-1" strike="noStrike">
                <a:solidFill>
                  <a:srgbClr val="000000"/>
                </a:solidFill>
                <a:uFill>
                  <a:solidFill>
                    <a:srgbClr val="ffffff"/>
                  </a:solidFill>
                </a:uFill>
                <a:latin typeface="Arial"/>
              </a:rPr>
              <a:t> voor mensen die al langer rondom het minimum leven </a:t>
            </a: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lang="nl-NL" sz="1600" spc="-1" strike="noStrike">
                <a:solidFill>
                  <a:srgbClr val="000000"/>
                </a:solidFill>
                <a:uFill>
                  <a:solidFill>
                    <a:srgbClr val="ffffff"/>
                  </a:solidFill>
                </a:uFill>
                <a:latin typeface="Arial"/>
              </a:rPr>
              <a:t>Bijzondere bijstand </a:t>
            </a:r>
            <a:r>
              <a:rPr b="0" lang="nl-NL" sz="1600" spc="-1" strike="noStrike">
                <a:solidFill>
                  <a:srgbClr val="000000"/>
                </a:solidFill>
                <a:uFill>
                  <a:solidFill>
                    <a:srgbClr val="ffffff"/>
                  </a:solidFill>
                </a:uFill>
                <a:latin typeface="Arial"/>
              </a:rPr>
              <a:t>voor noodzakelijke extra uitgaven </a:t>
            </a:r>
            <a:endParaRPr b="0" lang="nl-NL" sz="1800" spc="-1" strike="noStrike">
              <a:solidFill>
                <a:srgbClr val="000000"/>
              </a:solidFill>
              <a:uFill>
                <a:solidFill>
                  <a:srgbClr val="ffffff"/>
                </a:solidFill>
              </a:uFill>
              <a:latin typeface="Arial"/>
            </a:endParaRPr>
          </a:p>
          <a:p>
            <a:pPr>
              <a:lnSpc>
                <a:spcPct val="100000"/>
              </a:lnSpc>
            </a:pP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(bijvoorbeeld ziekte, hoge woonlasten, noodzakelijke verhuizing, eigen bijdrage kraamzorg</a:t>
            </a:r>
            <a:endParaRPr b="0" lang="nl-NL" sz="1800" spc="-1" strike="noStrike">
              <a:solidFill>
                <a:srgbClr val="000000"/>
              </a:solidFill>
              <a:uFill>
                <a:solidFill>
                  <a:srgbClr val="ffffff"/>
                </a:solidFill>
              </a:uFill>
              <a:latin typeface="Arial"/>
            </a:endParaRPr>
          </a:p>
          <a:p>
            <a:pPr>
              <a:lnSpc>
                <a:spcPct val="100000"/>
              </a:lnSpc>
            </a:pP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of rechtshulp, kosten van bewindvoerder of curator)</a:t>
            </a: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lang="nl-NL" sz="1600" spc="-1" strike="noStrike">
                <a:solidFill>
                  <a:srgbClr val="000000"/>
                </a:solidFill>
                <a:uFill>
                  <a:solidFill>
                    <a:srgbClr val="ffffff"/>
                  </a:solidFill>
                </a:uFill>
                <a:latin typeface="Arial"/>
              </a:rPr>
              <a:t>Collectieve aanvullende ziektekostenverzekering </a:t>
            </a:r>
            <a:r>
              <a:rPr b="0" lang="nl-NL" sz="1600" spc="-1" strike="noStrike">
                <a:solidFill>
                  <a:srgbClr val="000000"/>
                </a:solidFill>
                <a:uFill>
                  <a:solidFill>
                    <a:srgbClr val="ffffff"/>
                  </a:solidFill>
                </a:uFill>
                <a:latin typeface="Arial"/>
              </a:rPr>
              <a:t>met een korting op de premie om u goed te verzekeren tegen ziektekosten</a:t>
            </a: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lang="nl-NL" sz="1600" spc="-1" strike="noStrike">
                <a:solidFill>
                  <a:srgbClr val="000000"/>
                </a:solidFill>
                <a:uFill>
                  <a:solidFill>
                    <a:srgbClr val="ffffff"/>
                  </a:solidFill>
                </a:uFill>
                <a:latin typeface="Arial"/>
              </a:rPr>
              <a:t>Vergoeding voor duurzame gebruiksgoederen </a:t>
            </a:r>
            <a:r>
              <a:rPr b="0" lang="nl-NL" sz="1600" spc="-1" strike="noStrike">
                <a:solidFill>
                  <a:srgbClr val="000000"/>
                </a:solidFill>
                <a:uFill>
                  <a:solidFill>
                    <a:srgbClr val="ffffff"/>
                  </a:solidFill>
                </a:uFill>
                <a:latin typeface="Arial"/>
              </a:rPr>
              <a:t>voor mensen die al langer rondom het minimum leven (bijvoorbeeld wasmachine, koelkast, stofzuiger, kookplaat, televisie)</a:t>
            </a: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p:txBody>
      </p:sp>
      <p:pic>
        <p:nvPicPr>
          <p:cNvPr id="503" name="Picture 2" descr=""/>
          <p:cNvPicPr/>
          <p:nvPr/>
        </p:nvPicPr>
        <p:blipFill>
          <a:blip r:embed="rId1"/>
          <a:stretch/>
        </p:blipFill>
        <p:spPr>
          <a:xfrm>
            <a:off x="7236360" y="5094360"/>
            <a:ext cx="1602720" cy="17280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457200" y="274680"/>
            <a:ext cx="8229240" cy="1142640"/>
          </a:xfrm>
          <a:prstGeom prst="rect">
            <a:avLst/>
          </a:prstGeom>
          <a:noFill/>
          <a:ln>
            <a:noFill/>
          </a:ln>
        </p:spPr>
        <p:txBody>
          <a:bodyPr anchor="ctr"/>
          <a:p>
            <a:pPr algn="ctr">
              <a:lnSpc>
                <a:spcPct val="100000"/>
              </a:lnSpc>
            </a:pPr>
            <a:r>
              <a:rPr b="0" lang="nl-NL" sz="4400" spc="-1" strike="noStrike">
                <a:solidFill>
                  <a:srgbClr val="f79646"/>
                </a:solidFill>
                <a:uFill>
                  <a:solidFill>
                    <a:srgbClr val="ffffff"/>
                  </a:solidFill>
                </a:uFill>
                <a:latin typeface="Calibri"/>
              </a:rPr>
              <a:t>Programma </a:t>
            </a:r>
            <a:endParaRPr b="0" lang="nl-NL" sz="1800" spc="-1" strike="noStrike">
              <a:solidFill>
                <a:srgbClr val="000000"/>
              </a:solidFill>
              <a:uFill>
                <a:solidFill>
                  <a:srgbClr val="ffffff"/>
                </a:solidFill>
              </a:uFill>
              <a:latin typeface="Calibri"/>
            </a:endParaRPr>
          </a:p>
        </p:txBody>
      </p:sp>
      <p:sp>
        <p:nvSpPr>
          <p:cNvPr id="452" name="TextShape 2"/>
          <p:cNvSpPr txBox="1"/>
          <p:nvPr/>
        </p:nvSpPr>
        <p:spPr>
          <a:xfrm>
            <a:off x="384120" y="1484280"/>
            <a:ext cx="8451360" cy="4530240"/>
          </a:xfrm>
          <a:prstGeom prst="rect">
            <a:avLst/>
          </a:prstGeom>
          <a:noFill/>
          <a:ln>
            <a:noFill/>
          </a:ln>
        </p:spPr>
        <p:txBody>
          <a:bodyPr/>
          <a:p>
            <a:pPr marL="457200" indent="-456840">
              <a:lnSpc>
                <a:spcPct val="90000"/>
              </a:lnSpc>
              <a:buClr>
                <a:srgbClr val="000000"/>
              </a:buClr>
              <a:buFont typeface="Calibri"/>
              <a:buAutoNum type="arabicPeriod"/>
            </a:pPr>
            <a:r>
              <a:rPr b="0" lang="nl-NL" sz="2100" spc="-1" strike="noStrike">
                <a:solidFill>
                  <a:srgbClr val="000000"/>
                </a:solidFill>
                <a:uFill>
                  <a:solidFill>
                    <a:srgbClr val="ffffff"/>
                  </a:solidFill>
                </a:uFill>
                <a:latin typeface="Arial"/>
              </a:rPr>
              <a:t>Welkom</a:t>
            </a:r>
            <a:endParaRPr b="0" lang="nl-NL" sz="3200" spc="-1" strike="noStrike">
              <a:solidFill>
                <a:srgbClr val="000000"/>
              </a:solidFill>
              <a:uFill>
                <a:solidFill>
                  <a:srgbClr val="ffffff"/>
                </a:solidFill>
              </a:uFill>
              <a:latin typeface="Calibri"/>
            </a:endParaRPr>
          </a:p>
          <a:p>
            <a:pPr marL="457200" indent="-456840">
              <a:lnSpc>
                <a:spcPct val="90000"/>
              </a:lnSpc>
              <a:buClr>
                <a:srgbClr val="000000"/>
              </a:buClr>
              <a:buFont typeface="Calibri"/>
              <a:buAutoNum type="arabicPeriod"/>
            </a:pPr>
            <a:r>
              <a:rPr b="0" lang="nl-NL" sz="2100" spc="-1" strike="noStrike">
                <a:solidFill>
                  <a:srgbClr val="000000"/>
                </a:solidFill>
                <a:uFill>
                  <a:solidFill>
                    <a:srgbClr val="ffffff"/>
                  </a:solidFill>
                </a:uFill>
                <a:latin typeface="Arial"/>
              </a:rPr>
              <a:t>Informatie over de Participatiewet (bijstand)</a:t>
            </a:r>
            <a:endParaRPr b="0" lang="nl-NL" sz="3200" spc="-1" strike="noStrike">
              <a:solidFill>
                <a:srgbClr val="000000"/>
              </a:solidFill>
              <a:uFill>
                <a:solidFill>
                  <a:srgbClr val="ffffff"/>
                </a:solidFill>
              </a:uFill>
              <a:latin typeface="Calibri"/>
            </a:endParaRPr>
          </a:p>
          <a:p>
            <a:pPr marL="457200" indent="-456840">
              <a:lnSpc>
                <a:spcPct val="90000"/>
              </a:lnSpc>
              <a:buClr>
                <a:srgbClr val="000000"/>
              </a:buClr>
              <a:buFont typeface="Calibri"/>
              <a:buAutoNum type="arabicPeriod"/>
            </a:pPr>
            <a:r>
              <a:rPr b="0" lang="nl-NL" sz="2100" spc="-1" strike="noStrike">
                <a:solidFill>
                  <a:srgbClr val="000000"/>
                </a:solidFill>
                <a:uFill>
                  <a:solidFill>
                    <a:srgbClr val="ffffff"/>
                  </a:solidFill>
                </a:uFill>
                <a:latin typeface="Arial"/>
              </a:rPr>
              <a:t>Informatie en vacatures van het Werkgeversservicepunt</a:t>
            </a:r>
            <a:endParaRPr b="0" lang="nl-NL" sz="3200" spc="-1" strike="noStrike">
              <a:solidFill>
                <a:srgbClr val="000000"/>
              </a:solidFill>
              <a:uFill>
                <a:solidFill>
                  <a:srgbClr val="ffffff"/>
                </a:solidFill>
              </a:uFill>
              <a:latin typeface="Calibri"/>
            </a:endParaRPr>
          </a:p>
          <a:p>
            <a:pPr marL="457200" indent="-456840">
              <a:lnSpc>
                <a:spcPct val="90000"/>
              </a:lnSpc>
              <a:buClr>
                <a:srgbClr val="000000"/>
              </a:buClr>
              <a:buFont typeface="Calibri"/>
              <a:buAutoNum type="arabicPeriod"/>
            </a:pPr>
            <a:r>
              <a:rPr b="0" lang="nl-NL" sz="2100" spc="-1" strike="noStrike">
                <a:solidFill>
                  <a:srgbClr val="000000"/>
                </a:solidFill>
                <a:uFill>
                  <a:solidFill>
                    <a:srgbClr val="ffffff"/>
                  </a:solidFill>
                </a:uFill>
                <a:latin typeface="Arial"/>
              </a:rPr>
              <a:t>Informatie over het Serviceplein en de samenwerkingspartners</a:t>
            </a:r>
            <a:endParaRPr b="0" lang="nl-NL" sz="3200" spc="-1" strike="noStrike">
              <a:solidFill>
                <a:srgbClr val="000000"/>
              </a:solidFill>
              <a:uFill>
                <a:solidFill>
                  <a:srgbClr val="ffffff"/>
                </a:solidFill>
              </a:uFill>
              <a:latin typeface="Calibri"/>
            </a:endParaRPr>
          </a:p>
          <a:p>
            <a:pPr marL="457200" indent="-456840">
              <a:lnSpc>
                <a:spcPct val="90000"/>
              </a:lnSpc>
              <a:buClr>
                <a:srgbClr val="000000"/>
              </a:buClr>
              <a:buFont typeface="Calibri"/>
              <a:buAutoNum type="arabicPeriod"/>
            </a:pPr>
            <a:r>
              <a:rPr b="0" lang="nl-NL" sz="2100" spc="-1" strike="noStrike">
                <a:solidFill>
                  <a:srgbClr val="000000"/>
                </a:solidFill>
                <a:uFill>
                  <a:solidFill>
                    <a:srgbClr val="ffffff"/>
                  </a:solidFill>
                </a:uFill>
                <a:latin typeface="Arial"/>
              </a:rPr>
              <a:t>Afronding</a:t>
            </a:r>
            <a:endParaRPr b="0" lang="nl-NL" sz="3200" spc="-1" strike="noStrike">
              <a:solidFill>
                <a:srgbClr val="000000"/>
              </a:solidFill>
              <a:uFill>
                <a:solidFill>
                  <a:srgbClr val="ffffff"/>
                </a:solidFill>
              </a:uFill>
              <a:latin typeface="Calibri"/>
            </a:endParaRPr>
          </a:p>
          <a:p>
            <a:pPr>
              <a:lnSpc>
                <a:spcPct val="90000"/>
              </a:lnSpc>
            </a:pPr>
            <a:endParaRPr b="0" lang="nl-NL" sz="3200" spc="-1" strike="noStrike">
              <a:solidFill>
                <a:srgbClr val="000000"/>
              </a:solidFill>
              <a:uFill>
                <a:solidFill>
                  <a:srgbClr val="ffffff"/>
                </a:solidFill>
              </a:uFill>
              <a:latin typeface="Calibri"/>
            </a:endParaRPr>
          </a:p>
          <a:p>
            <a:pPr>
              <a:lnSpc>
                <a:spcPct val="90000"/>
              </a:lnSpc>
            </a:pPr>
            <a:endParaRPr b="0" lang="nl-NL" sz="3200" spc="-1" strike="noStrike">
              <a:solidFill>
                <a:srgbClr val="000000"/>
              </a:solidFill>
              <a:uFill>
                <a:solidFill>
                  <a:srgbClr val="ffffff"/>
                </a:solidFill>
              </a:uFill>
              <a:latin typeface="Calibri"/>
            </a:endParaRPr>
          </a:p>
          <a:p>
            <a:pPr>
              <a:lnSpc>
                <a:spcPct val="90000"/>
              </a:lnSpc>
            </a:pPr>
            <a:endParaRPr b="0" lang="nl-NL" sz="3200" spc="-1" strike="noStrike">
              <a:solidFill>
                <a:srgbClr val="000000"/>
              </a:solidFill>
              <a:uFill>
                <a:solidFill>
                  <a:srgbClr val="ffffff"/>
                </a:solidFill>
              </a:uFill>
              <a:latin typeface="Calibri"/>
            </a:endParaRPr>
          </a:p>
          <a:p>
            <a:pPr marL="419040" indent="-418680">
              <a:lnSpc>
                <a:spcPct val="100000"/>
              </a:lnSpc>
            </a:pPr>
            <a:endParaRPr b="0" lang="nl-NL" sz="3200" spc="-1" strike="noStrike">
              <a:solidFill>
                <a:srgbClr val="000000"/>
              </a:solidFill>
              <a:uFill>
                <a:solidFill>
                  <a:srgbClr val="ffffff"/>
                </a:solidFill>
              </a:uFill>
              <a:latin typeface="Calibri"/>
            </a:endParaRPr>
          </a:p>
        </p:txBody>
      </p:sp>
      <p:pic>
        <p:nvPicPr>
          <p:cNvPr id="453" name="Picture 2" descr=""/>
          <p:cNvPicPr/>
          <p:nvPr/>
        </p:nvPicPr>
        <p:blipFill>
          <a:blip r:embed="rId1"/>
          <a:stretch/>
        </p:blipFill>
        <p:spPr>
          <a:xfrm>
            <a:off x="5724000" y="4005000"/>
            <a:ext cx="2809440" cy="16282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1"/>
          <p:cNvSpPr txBox="1"/>
          <p:nvPr/>
        </p:nvSpPr>
        <p:spPr>
          <a:xfrm>
            <a:off x="539640" y="0"/>
            <a:ext cx="8604000" cy="6857640"/>
          </a:xfrm>
          <a:prstGeom prst="rect">
            <a:avLst/>
          </a:prstGeom>
          <a:noFill/>
          <a:ln>
            <a:noFill/>
          </a:ln>
        </p:spPr>
        <p:txBody>
          <a:bodyPr lIns="90000" rIns="90000" tIns="45000" bIns="45000"/>
          <a:p>
            <a:pPr marL="109800" algn="ctr">
              <a:lnSpc>
                <a:spcPct val="100000"/>
              </a:lnSpc>
            </a:pPr>
            <a:endParaRPr b="0" lang="nl-NL" sz="2700" spc="-1" strike="noStrike">
              <a:solidFill>
                <a:srgbClr val="000000"/>
              </a:solidFill>
              <a:uFill>
                <a:solidFill>
                  <a:srgbClr val="ffffff"/>
                </a:solidFill>
              </a:uFill>
              <a:latin typeface="Lucida Sans Unicode"/>
            </a:endParaRPr>
          </a:p>
          <a:p>
            <a:pPr marL="109800">
              <a:lnSpc>
                <a:spcPct val="100000"/>
              </a:lnSpc>
            </a:pPr>
            <a:r>
              <a:rPr b="1" lang="nl-NL" sz="2900" spc="-1" strike="noStrike">
                <a:solidFill>
                  <a:srgbClr val="464646"/>
                </a:solidFill>
                <a:uFill>
                  <a:solidFill>
                    <a:srgbClr val="ffffff"/>
                  </a:solidFill>
                </a:uFill>
                <a:latin typeface="Lucida Sans Unicode"/>
              </a:rPr>
              <a:t>6. Regelingen voor ouders met een laag   </a:t>
            </a:r>
            <a:endParaRPr b="0" lang="nl-NL" sz="2700" spc="-1" strike="noStrike">
              <a:solidFill>
                <a:srgbClr val="000000"/>
              </a:solidFill>
              <a:uFill>
                <a:solidFill>
                  <a:srgbClr val="ffffff"/>
                </a:solidFill>
              </a:uFill>
              <a:latin typeface="Lucida Sans Unicode"/>
            </a:endParaRPr>
          </a:p>
          <a:p>
            <a:pPr marL="109800">
              <a:lnSpc>
                <a:spcPct val="100000"/>
              </a:lnSpc>
            </a:pPr>
            <a:r>
              <a:rPr b="1" lang="nl-NL" sz="2900" spc="-1" strike="noStrike">
                <a:solidFill>
                  <a:srgbClr val="464646"/>
                </a:solidFill>
                <a:uFill>
                  <a:solidFill>
                    <a:srgbClr val="ffffff"/>
                  </a:solidFill>
                </a:uFill>
                <a:latin typeface="Lucida Sans Unicode"/>
              </a:rPr>
              <a:t>inkomen en vermogen</a:t>
            </a:r>
            <a:endParaRPr b="0" lang="nl-NL" sz="2700" spc="-1" strike="noStrike">
              <a:solidFill>
                <a:srgbClr val="000000"/>
              </a:solidFill>
              <a:uFill>
                <a:solidFill>
                  <a:srgbClr val="ffffff"/>
                </a:solidFill>
              </a:uFill>
              <a:latin typeface="Lucida Sans Unicode"/>
            </a:endParaRPr>
          </a:p>
          <a:p>
            <a:pPr>
              <a:lnSpc>
                <a:spcPct val="100000"/>
              </a:lnSpc>
            </a:pPr>
            <a:endParaRPr b="0" lang="nl-NL" sz="2700" spc="-1" strike="noStrike">
              <a:solidFill>
                <a:srgbClr val="000000"/>
              </a:solidFill>
              <a:uFill>
                <a:solidFill>
                  <a:srgbClr val="ffffff"/>
                </a:solidFill>
              </a:uFill>
              <a:latin typeface="Lucida Sans Unicode"/>
            </a:endParaRPr>
          </a:p>
          <a:p>
            <a:pPr>
              <a:lnSpc>
                <a:spcPct val="100000"/>
              </a:lnSpc>
            </a:pPr>
            <a:endParaRPr b="0" lang="nl-NL" sz="2700" spc="-1" strike="noStrike">
              <a:solidFill>
                <a:srgbClr val="000000"/>
              </a:solidFill>
              <a:uFill>
                <a:solidFill>
                  <a:srgbClr val="ffffff"/>
                </a:solidFill>
              </a:uFill>
              <a:latin typeface="Lucida Sans Unicode"/>
            </a:endParaRPr>
          </a:p>
          <a:p>
            <a:pPr>
              <a:lnSpc>
                <a:spcPct val="100000"/>
              </a:lnSpc>
            </a:pPr>
            <a:r>
              <a:rPr b="1" lang="nl-NL" sz="1600" spc="-1" strike="noStrike">
                <a:solidFill>
                  <a:srgbClr val="000000"/>
                </a:solidFill>
                <a:uFill>
                  <a:solidFill>
                    <a:srgbClr val="ffffff"/>
                  </a:solidFill>
                </a:uFill>
                <a:latin typeface="Arial"/>
              </a:rPr>
              <a:t>De stichting Leergeld  (</a:t>
            </a:r>
            <a:r>
              <a:rPr b="1" lang="nl-NL" sz="1600" spc="-1" strike="noStrike" u="sng">
                <a:solidFill>
                  <a:srgbClr val="ff8119"/>
                </a:solidFill>
                <a:uFill>
                  <a:solidFill>
                    <a:srgbClr val="ffffff"/>
                  </a:solidFill>
                </a:uFill>
                <a:latin typeface="Arial"/>
                <a:hlinkClick r:id="rId1"/>
              </a:rPr>
              <a:t>www.elkkinddoetmee.nl</a:t>
            </a:r>
            <a:r>
              <a:rPr b="1" lang="nl-NL" sz="1600" spc="-1" strike="noStrike">
                <a:solidFill>
                  <a:srgbClr val="000000"/>
                </a:solidFill>
                <a:uFill>
                  <a:solidFill>
                    <a:srgbClr val="ffffff"/>
                  </a:solidFill>
                </a:uFill>
                <a:latin typeface="Arial"/>
              </a:rPr>
              <a:t>) ondersteunt op aanvraag een bijdrage voor kinderen van 4 tot 18 jaar voor:</a:t>
            </a:r>
            <a:endParaRPr b="0" lang="nl-NL" sz="2700" spc="-1" strike="noStrike">
              <a:solidFill>
                <a:srgbClr val="000000"/>
              </a:solidFill>
              <a:uFill>
                <a:solidFill>
                  <a:srgbClr val="ffffff"/>
                </a:solidFill>
              </a:uFill>
              <a:latin typeface="Lucida Sans Unicode"/>
            </a:endParaRPr>
          </a:p>
          <a:p>
            <a:pPr>
              <a:lnSpc>
                <a:spcPct val="100000"/>
              </a:lnSpc>
            </a:pPr>
            <a:endParaRPr b="0" lang="nl-NL" sz="2700" spc="-1" strike="noStrike">
              <a:solidFill>
                <a:srgbClr val="000000"/>
              </a:solidFill>
              <a:uFill>
                <a:solidFill>
                  <a:srgbClr val="ffffff"/>
                </a:solidFill>
              </a:uFill>
              <a:latin typeface="Lucida Sans Unicode"/>
            </a:endParaRPr>
          </a:p>
          <a:p>
            <a:pPr marL="365760" indent="-255600">
              <a:lnSpc>
                <a:spcPct val="100000"/>
              </a:lnSpc>
              <a:buClr>
                <a:srgbClr val="2da2bf"/>
              </a:buClr>
              <a:buSzPct val="68000"/>
              <a:buFont typeface="Wingdings" charset="2"/>
              <a:buChar char=""/>
            </a:pPr>
            <a:r>
              <a:rPr b="0" lang="nl-NL" sz="1400" spc="-1" strike="noStrike">
                <a:solidFill>
                  <a:srgbClr val="000000"/>
                </a:solidFill>
                <a:uFill>
                  <a:solidFill>
                    <a:srgbClr val="ffffff"/>
                  </a:solidFill>
                </a:uFill>
                <a:latin typeface="Arial"/>
              </a:rPr>
              <a:t>De kosten van een excursie, een schoolreisje of een werkweek.</a:t>
            </a:r>
            <a:endParaRPr b="0" lang="nl-NL" sz="2700" spc="-1" strike="noStrike">
              <a:solidFill>
                <a:srgbClr val="000000"/>
              </a:solidFill>
              <a:uFill>
                <a:solidFill>
                  <a:srgbClr val="ffffff"/>
                </a:solidFill>
              </a:uFill>
              <a:latin typeface="Lucida Sans Unicode"/>
            </a:endParaRPr>
          </a:p>
          <a:p>
            <a:pPr marL="109800">
              <a:lnSpc>
                <a:spcPct val="100000"/>
              </a:lnSpc>
            </a:pPr>
            <a:endParaRPr b="0" lang="nl-NL" sz="2700" spc="-1" strike="noStrike">
              <a:solidFill>
                <a:srgbClr val="000000"/>
              </a:solidFill>
              <a:uFill>
                <a:solidFill>
                  <a:srgbClr val="ffffff"/>
                </a:solidFill>
              </a:uFill>
              <a:latin typeface="Lucida Sans Unicode"/>
            </a:endParaRPr>
          </a:p>
          <a:p>
            <a:pPr marL="365760" indent="-255600">
              <a:lnSpc>
                <a:spcPct val="100000"/>
              </a:lnSpc>
              <a:buClr>
                <a:srgbClr val="2da2bf"/>
              </a:buClr>
              <a:buSzPct val="68000"/>
              <a:buFont typeface="Wingdings" charset="2"/>
              <a:buChar char=""/>
            </a:pPr>
            <a:r>
              <a:rPr b="0" lang="nl-NL" sz="1400" spc="-1" strike="noStrike">
                <a:solidFill>
                  <a:srgbClr val="000000"/>
                </a:solidFill>
                <a:uFill>
                  <a:solidFill>
                    <a:srgbClr val="ffffff"/>
                  </a:solidFill>
                </a:uFill>
                <a:latin typeface="Arial"/>
              </a:rPr>
              <a:t>De kosten van een fiets als uw kind naar de middelbare school gaat. </a:t>
            </a:r>
            <a:endParaRPr b="0" lang="nl-NL" sz="2700" spc="-1" strike="noStrike">
              <a:solidFill>
                <a:srgbClr val="000000"/>
              </a:solidFill>
              <a:uFill>
                <a:solidFill>
                  <a:srgbClr val="ffffff"/>
                </a:solidFill>
              </a:uFill>
              <a:latin typeface="Lucida Sans Unicode"/>
            </a:endParaRPr>
          </a:p>
          <a:p>
            <a:pPr marL="109800">
              <a:lnSpc>
                <a:spcPct val="100000"/>
              </a:lnSpc>
            </a:pPr>
            <a:endParaRPr b="0" lang="nl-NL" sz="2700" spc="-1" strike="noStrike">
              <a:solidFill>
                <a:srgbClr val="000000"/>
              </a:solidFill>
              <a:uFill>
                <a:solidFill>
                  <a:srgbClr val="ffffff"/>
                </a:solidFill>
              </a:uFill>
              <a:latin typeface="Lucida Sans Unicode"/>
            </a:endParaRPr>
          </a:p>
          <a:p>
            <a:pPr marL="365760" indent="-255600">
              <a:lnSpc>
                <a:spcPct val="100000"/>
              </a:lnSpc>
              <a:buClr>
                <a:srgbClr val="2da2bf"/>
              </a:buClr>
              <a:buSzPct val="68000"/>
              <a:buFont typeface="Wingdings" charset="2"/>
              <a:buChar char=""/>
            </a:pPr>
            <a:r>
              <a:rPr b="0" lang="nl-NL" sz="1400" spc="-1" strike="noStrike">
                <a:solidFill>
                  <a:srgbClr val="000000"/>
                </a:solidFill>
                <a:uFill>
                  <a:solidFill>
                    <a:srgbClr val="ffffff"/>
                  </a:solidFill>
                </a:uFill>
                <a:latin typeface="Arial"/>
              </a:rPr>
              <a:t>De aanschaf van een computer .</a:t>
            </a:r>
            <a:endParaRPr b="0" lang="nl-NL" sz="2700" spc="-1" strike="noStrike">
              <a:solidFill>
                <a:srgbClr val="000000"/>
              </a:solidFill>
              <a:uFill>
                <a:solidFill>
                  <a:srgbClr val="ffffff"/>
                </a:solidFill>
              </a:uFill>
              <a:latin typeface="Lucida Sans Unicode"/>
            </a:endParaRPr>
          </a:p>
          <a:p>
            <a:pPr>
              <a:lnSpc>
                <a:spcPct val="100000"/>
              </a:lnSpc>
            </a:pPr>
            <a:endParaRPr b="0" lang="nl-NL" sz="2700" spc="-1" strike="noStrike">
              <a:solidFill>
                <a:srgbClr val="000000"/>
              </a:solidFill>
              <a:uFill>
                <a:solidFill>
                  <a:srgbClr val="ffffff"/>
                </a:solidFill>
              </a:uFill>
              <a:latin typeface="Lucida Sans Unicode"/>
            </a:endParaRPr>
          </a:p>
          <a:p>
            <a:pPr marL="109800">
              <a:lnSpc>
                <a:spcPct val="100000"/>
              </a:lnSpc>
            </a:pPr>
            <a:r>
              <a:rPr b="1" lang="nl-NL" sz="1600" spc="-1" strike="noStrike">
                <a:solidFill>
                  <a:srgbClr val="000000"/>
                </a:solidFill>
                <a:uFill>
                  <a:solidFill>
                    <a:srgbClr val="ffffff"/>
                  </a:solidFill>
                </a:uFill>
                <a:latin typeface="Arial"/>
              </a:rPr>
              <a:t>Jeugd Deelname Fonds, financiële ondersteuning</a:t>
            </a:r>
            <a:endParaRPr b="0" lang="nl-NL" sz="2700" spc="-1" strike="noStrike">
              <a:solidFill>
                <a:srgbClr val="000000"/>
              </a:solidFill>
              <a:uFill>
                <a:solidFill>
                  <a:srgbClr val="ffffff"/>
                </a:solidFill>
              </a:uFill>
              <a:latin typeface="Lucida Sans Unicode"/>
            </a:endParaRPr>
          </a:p>
          <a:p>
            <a:pPr marL="109800">
              <a:lnSpc>
                <a:spcPct val="100000"/>
              </a:lnSpc>
            </a:pPr>
            <a:r>
              <a:rPr b="1" lang="nl-NL" sz="1600" spc="-1" strike="noStrike">
                <a:solidFill>
                  <a:srgbClr val="000000"/>
                </a:solidFill>
                <a:uFill>
                  <a:solidFill>
                    <a:srgbClr val="ffffff"/>
                  </a:solidFill>
                </a:uFill>
                <a:latin typeface="Arial"/>
              </a:rPr>
              <a:t> </a:t>
            </a:r>
            <a:r>
              <a:rPr b="1" lang="nl-NL" sz="1600" spc="-1" strike="noStrike">
                <a:solidFill>
                  <a:srgbClr val="000000"/>
                </a:solidFill>
                <a:uFill>
                  <a:solidFill>
                    <a:srgbClr val="ffffff"/>
                  </a:solidFill>
                </a:uFill>
                <a:latin typeface="Arial"/>
              </a:rPr>
              <a:t>voor:</a:t>
            </a:r>
            <a:endParaRPr b="0" lang="nl-NL" sz="2700" spc="-1" strike="noStrike">
              <a:solidFill>
                <a:srgbClr val="000000"/>
              </a:solidFill>
              <a:uFill>
                <a:solidFill>
                  <a:srgbClr val="ffffff"/>
                </a:solidFill>
              </a:uFill>
              <a:latin typeface="Lucida Sans Unicode"/>
            </a:endParaRPr>
          </a:p>
          <a:p>
            <a:pPr marL="109800">
              <a:lnSpc>
                <a:spcPct val="100000"/>
              </a:lnSpc>
            </a:pPr>
            <a:endParaRPr b="0" lang="nl-NL" sz="2700" spc="-1" strike="noStrike">
              <a:solidFill>
                <a:srgbClr val="000000"/>
              </a:solidFill>
              <a:uFill>
                <a:solidFill>
                  <a:srgbClr val="ffffff"/>
                </a:solidFill>
              </a:uFill>
              <a:latin typeface="Lucida Sans Unicode"/>
            </a:endParaRPr>
          </a:p>
          <a:p>
            <a:pPr marL="365760" indent="-255600">
              <a:lnSpc>
                <a:spcPct val="100000"/>
              </a:lnSpc>
              <a:buClr>
                <a:srgbClr val="2da2bf"/>
              </a:buClr>
              <a:buSzPct val="68000"/>
              <a:buFont typeface="Wingdings" charset="2"/>
              <a:buChar char=""/>
            </a:pPr>
            <a:r>
              <a:rPr b="0" lang="nl-NL" sz="1400" spc="-1" strike="noStrike">
                <a:solidFill>
                  <a:srgbClr val="000000"/>
                </a:solidFill>
                <a:uFill>
                  <a:solidFill>
                    <a:srgbClr val="ffffff"/>
                  </a:solidFill>
                </a:uFill>
                <a:latin typeface="Arial"/>
              </a:rPr>
              <a:t>Deelname aan óf een sportieve óf een culturele activiteit.</a:t>
            </a:r>
            <a:endParaRPr b="0" lang="nl-NL" sz="2700" spc="-1" strike="noStrike">
              <a:solidFill>
                <a:srgbClr val="000000"/>
              </a:solidFill>
              <a:uFill>
                <a:solidFill>
                  <a:srgbClr val="ffffff"/>
                </a:solidFill>
              </a:uFill>
              <a:latin typeface="Lucida Sans Unicode"/>
            </a:endParaRPr>
          </a:p>
          <a:p>
            <a:pPr>
              <a:lnSpc>
                <a:spcPct val="100000"/>
              </a:lnSpc>
            </a:pPr>
            <a:endParaRPr b="0" lang="nl-NL" sz="2700" spc="-1" strike="noStrike">
              <a:solidFill>
                <a:srgbClr val="000000"/>
              </a:solidFill>
              <a:uFill>
                <a:solidFill>
                  <a:srgbClr val="ffffff"/>
                </a:solidFill>
              </a:uFill>
              <a:latin typeface="Lucida Sans Unicode"/>
            </a:endParaRPr>
          </a:p>
          <a:p>
            <a:pPr marL="109800">
              <a:lnSpc>
                <a:spcPct val="100000"/>
              </a:lnSpc>
            </a:pPr>
            <a:endParaRPr b="0" lang="nl-NL" sz="2700" spc="-1" strike="noStrike">
              <a:solidFill>
                <a:srgbClr val="000000"/>
              </a:solidFill>
              <a:uFill>
                <a:solidFill>
                  <a:srgbClr val="ffffff"/>
                </a:solidFill>
              </a:uFill>
              <a:latin typeface="Lucida Sans Unicode"/>
            </a:endParaRPr>
          </a:p>
        </p:txBody>
      </p:sp>
      <p:pic>
        <p:nvPicPr>
          <p:cNvPr id="505" name="Picture 2" descr=""/>
          <p:cNvPicPr/>
          <p:nvPr/>
        </p:nvPicPr>
        <p:blipFill>
          <a:blip r:embed="rId2"/>
          <a:stretch/>
        </p:blipFill>
        <p:spPr>
          <a:xfrm>
            <a:off x="5940000" y="4149000"/>
            <a:ext cx="3018960" cy="151416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TextShape 1"/>
          <p:cNvSpPr txBox="1"/>
          <p:nvPr/>
        </p:nvSpPr>
        <p:spPr>
          <a:xfrm>
            <a:off x="457200" y="274680"/>
            <a:ext cx="8229240" cy="1142640"/>
          </a:xfrm>
          <a:prstGeom prst="rect">
            <a:avLst/>
          </a:prstGeom>
          <a:noFill/>
          <a:ln>
            <a:noFill/>
          </a:ln>
        </p:spPr>
        <p:txBody>
          <a:bodyPr anchor="ctr"/>
          <a:p>
            <a:pPr marL="109800" algn="ctr">
              <a:lnSpc>
                <a:spcPct val="100000"/>
              </a:lnSpc>
            </a:pPr>
            <a:r>
              <a:rPr b="1" lang="nl-NL" sz="2900" spc="-1" strike="noStrike">
                <a:solidFill>
                  <a:srgbClr val="1f497d"/>
                </a:solidFill>
                <a:uFill>
                  <a:solidFill>
                    <a:srgbClr val="ffffff"/>
                  </a:solidFill>
                </a:uFill>
                <a:latin typeface="Calibri"/>
              </a:rPr>
              <a:t>Financiële check bij inkomensterugval</a:t>
            </a:r>
            <a:endParaRPr b="0" lang="nl-NL" sz="1800" spc="-1" strike="noStrike">
              <a:solidFill>
                <a:srgbClr val="000000"/>
              </a:solidFill>
              <a:uFill>
                <a:solidFill>
                  <a:srgbClr val="ffffff"/>
                </a:solidFill>
              </a:uFill>
              <a:latin typeface="Calibri"/>
            </a:endParaRPr>
          </a:p>
        </p:txBody>
      </p:sp>
      <p:sp>
        <p:nvSpPr>
          <p:cNvPr id="507" name="TextShape 2"/>
          <p:cNvSpPr txBox="1"/>
          <p:nvPr/>
        </p:nvSpPr>
        <p:spPr>
          <a:xfrm>
            <a:off x="467640" y="1268640"/>
            <a:ext cx="8229240" cy="4525560"/>
          </a:xfrm>
          <a:prstGeom prst="rect">
            <a:avLst/>
          </a:prstGeom>
          <a:noFill/>
          <a:ln>
            <a:noFill/>
          </a:ln>
        </p:spPr>
        <p:txBody>
          <a:bodyPr/>
          <a:p>
            <a:pPr>
              <a:lnSpc>
                <a:spcPct val="100000"/>
              </a:lnSpc>
            </a:pPr>
            <a:r>
              <a:rPr b="0" lang="nl-NL" sz="1600" spc="-1" strike="noStrike">
                <a:solidFill>
                  <a:srgbClr val="000000"/>
                </a:solidFill>
                <a:uFill>
                  <a:solidFill>
                    <a:srgbClr val="ffffff"/>
                  </a:solidFill>
                </a:uFill>
                <a:latin typeface="Arial"/>
              </a:rPr>
              <a:t>Mensen kunnen door verschillende oorzaken in financiële problemen komen, bijvoorbeeld door werkloosheid. In de financiële check brengen wij uw inkomsten en uitgaven in beeld en kijken of u wel gebruik maakt van alle inkomensregelingen er bij de overheid zijn.</a:t>
            </a:r>
            <a:r>
              <a:rPr b="0" lang="nl-NL" sz="1600" spc="-1" strike="noStrike">
                <a:solidFill>
                  <a:srgbClr val="000000"/>
                </a:solidFill>
                <a:uFill>
                  <a:solidFill>
                    <a:srgbClr val="ffffff"/>
                  </a:solidFill>
                </a:uFill>
                <a:latin typeface="Arial"/>
              </a:rPr>
              <a:t>
</a:t>
            </a:r>
            <a:endParaRPr b="0" lang="nl-NL" sz="3200" spc="-1" strike="noStrike">
              <a:solidFill>
                <a:srgbClr val="000000"/>
              </a:solidFill>
              <a:uFill>
                <a:solidFill>
                  <a:srgbClr val="ffffff"/>
                </a:solidFill>
              </a:uFill>
              <a:latin typeface="Calibri"/>
            </a:endParaRPr>
          </a:p>
          <a:p>
            <a:pPr>
              <a:lnSpc>
                <a:spcPct val="100000"/>
              </a:lnSpc>
            </a:pPr>
            <a:r>
              <a:rPr b="0" lang="nl-NL" sz="1600" spc="-1" strike="noStrike">
                <a:solidFill>
                  <a:srgbClr val="000000"/>
                </a:solidFill>
                <a:uFill>
                  <a:solidFill>
                    <a:srgbClr val="ffffff"/>
                  </a:solidFill>
                </a:uFill>
                <a:latin typeface="Arial"/>
              </a:rPr>
              <a:t>De hulp die wij kunnen bieden hangt af van uw vraag.  Afhankelijk van uw situatie kunt u in aanmerking komen voor:</a:t>
            </a: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 </a:t>
            </a:r>
            <a:r>
              <a:rPr b="1" lang="nl-NL" sz="1600" spc="-1" strike="noStrike">
                <a:solidFill>
                  <a:srgbClr val="000000"/>
                </a:solidFill>
                <a:uFill>
                  <a:solidFill>
                    <a:srgbClr val="ffffff"/>
                  </a:solidFill>
                </a:uFill>
                <a:latin typeface="Arial"/>
              </a:rPr>
              <a:t>Adviezen en tips </a:t>
            </a:r>
            <a:r>
              <a:rPr b="0" lang="nl-NL" sz="1600" spc="-1" strike="noStrike">
                <a:solidFill>
                  <a:srgbClr val="000000"/>
                </a:solidFill>
                <a:uFill>
                  <a:solidFill>
                    <a:srgbClr val="ffffff"/>
                  </a:solidFill>
                </a:uFill>
                <a:latin typeface="Arial"/>
              </a:rPr>
              <a:t>over besteding van uw inkomen of het bijhouden van uw</a:t>
            </a:r>
            <a:endParaRPr b="0" lang="nl-NL" sz="3200" spc="-1" strike="noStrike">
              <a:solidFill>
                <a:srgbClr val="000000"/>
              </a:solidFill>
              <a:uFill>
                <a:solidFill>
                  <a:srgbClr val="ffffff"/>
                </a:solidFill>
              </a:uFill>
              <a:latin typeface="Calibri"/>
            </a:endParaRPr>
          </a:p>
          <a:p>
            <a:pPr>
              <a:lnSpc>
                <a:spcPct val="100000"/>
              </a:lnSpc>
            </a:pP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administratie</a:t>
            </a: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 Deelname aan de </a:t>
            </a:r>
            <a:r>
              <a:rPr b="1" lang="nl-NL" sz="1600" spc="-1" strike="noStrike">
                <a:solidFill>
                  <a:srgbClr val="000000"/>
                </a:solidFill>
                <a:uFill>
                  <a:solidFill>
                    <a:srgbClr val="ffffff"/>
                  </a:solidFill>
                </a:uFill>
                <a:latin typeface="Arial"/>
              </a:rPr>
              <a:t>cursus</a:t>
            </a:r>
            <a:r>
              <a:rPr b="0" lang="nl-NL" sz="1600" spc="-1" strike="noStrike">
                <a:solidFill>
                  <a:srgbClr val="000000"/>
                </a:solidFill>
                <a:uFill>
                  <a:solidFill>
                    <a:srgbClr val="ffffff"/>
                  </a:solidFill>
                </a:uFill>
                <a:latin typeface="Arial"/>
              </a:rPr>
              <a:t> "Uitkomen met inkomen" (Omgaan met geld)</a:t>
            </a:r>
            <a:endParaRPr b="0" lang="nl-NL" sz="3200" spc="-1" strike="noStrike">
              <a:solidFill>
                <a:srgbClr val="000000"/>
              </a:solidFill>
              <a:uFill>
                <a:solidFill>
                  <a:srgbClr val="ffffff"/>
                </a:solidFill>
              </a:uFill>
              <a:latin typeface="Calibri"/>
            </a:endParaRPr>
          </a:p>
          <a:p>
            <a:pPr>
              <a:lnSpc>
                <a:spcPct val="100000"/>
              </a:lnSpc>
            </a:pPr>
            <a:endParaRPr b="0" lang="nl-NL" sz="3200" spc="-1" strike="noStrike">
              <a:solidFill>
                <a:srgbClr val="000000"/>
              </a:solidFill>
              <a:uFill>
                <a:solidFill>
                  <a:srgbClr val="ffffff"/>
                </a:solidFill>
              </a:uFill>
              <a:latin typeface="Calibri"/>
            </a:endParaRPr>
          </a:p>
          <a:p>
            <a:pPr>
              <a:lnSpc>
                <a:spcPct val="100000"/>
              </a:lnSpc>
            </a:pPr>
            <a:r>
              <a:rPr b="0" lang="nl-NL" sz="1600" spc="-1" strike="noStrike">
                <a:solidFill>
                  <a:srgbClr val="000000"/>
                </a:solidFill>
                <a:uFill>
                  <a:solidFill>
                    <a:srgbClr val="ffffff"/>
                  </a:solidFill>
                </a:uFill>
                <a:latin typeface="Arial"/>
              </a:rPr>
              <a:t>Wij kunnen u verder informeren in een vrijblijvend adviesgesprek.</a:t>
            </a:r>
            <a:endParaRPr b="0" lang="nl-NL" sz="3200" spc="-1" strike="noStrike">
              <a:solidFill>
                <a:srgbClr val="000000"/>
              </a:solidFill>
              <a:uFill>
                <a:solidFill>
                  <a:srgbClr val="ffffff"/>
                </a:solidFill>
              </a:uFill>
              <a:latin typeface="Calibri"/>
            </a:endParaRPr>
          </a:p>
          <a:p>
            <a:pPr>
              <a:lnSpc>
                <a:spcPct val="100000"/>
              </a:lnSpc>
            </a:pPr>
            <a:endParaRPr b="0" lang="nl-NL" sz="3200" spc="-1" strike="noStrike">
              <a:solidFill>
                <a:srgbClr val="000000"/>
              </a:solidFill>
              <a:uFill>
                <a:solidFill>
                  <a:srgbClr val="ffffff"/>
                </a:solidFill>
              </a:uFill>
              <a:latin typeface="Calibri"/>
            </a:endParaRPr>
          </a:p>
          <a:p>
            <a:pPr>
              <a:lnSpc>
                <a:spcPct val="100000"/>
              </a:lnSpc>
            </a:pPr>
            <a:r>
              <a:rPr b="0" lang="nl-NL" sz="1600" spc="-1" strike="noStrike">
                <a:solidFill>
                  <a:srgbClr val="000000"/>
                </a:solidFill>
                <a:uFill>
                  <a:solidFill>
                    <a:srgbClr val="ffffff"/>
                  </a:solidFill>
                </a:uFill>
                <a:latin typeface="Arial"/>
              </a:rPr>
              <a:t>Waar nodig kunnen wij u ondersteunen door:</a:t>
            </a: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 (Tijdelijk) overdragen van het beheer over uw financiën (Budgetbeheer)</a:t>
            </a: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 Bemiddeling bij afspraken met schuldeisers (Schuldhulpverlening)</a:t>
            </a: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 Een verklaring voor de Wet Schuldsanering Natuurlijke Personen (WSNP)</a:t>
            </a:r>
            <a:r>
              <a:rPr b="0" lang="nl-NL" sz="1600" spc="-1" strike="noStrike">
                <a:solidFill>
                  <a:srgbClr val="000000"/>
                </a:solidFill>
                <a:uFill>
                  <a:solidFill>
                    <a:srgbClr val="ffffff"/>
                  </a:solidFill>
                </a:uFill>
                <a:latin typeface="Arial"/>
              </a:rPr>
              <a:t>
</a:t>
            </a:r>
            <a:endParaRPr b="0" lang="nl-NL" sz="3200" spc="-1" strike="noStrike">
              <a:solidFill>
                <a:srgbClr val="000000"/>
              </a:solidFill>
              <a:uFill>
                <a:solidFill>
                  <a:srgbClr val="ffffff"/>
                </a:solidFill>
              </a:uFill>
              <a:latin typeface="Calibri"/>
            </a:endParaRPr>
          </a:p>
          <a:p>
            <a:pPr marL="109800">
              <a:lnSpc>
                <a:spcPct val="100000"/>
              </a:lnSpc>
            </a:pPr>
            <a:endParaRPr b="0" lang="nl-NL" sz="3200" spc="-1" strike="noStrike">
              <a:solidFill>
                <a:srgbClr val="000000"/>
              </a:solidFill>
              <a:uFill>
                <a:solidFill>
                  <a:srgbClr val="ffffff"/>
                </a:solidFill>
              </a:uFill>
              <a:latin typeface="Calibri"/>
            </a:endParaRPr>
          </a:p>
        </p:txBody>
      </p:sp>
      <p:pic>
        <p:nvPicPr>
          <p:cNvPr id="508" name="Picture 2" descr=""/>
          <p:cNvPicPr/>
          <p:nvPr/>
        </p:nvPicPr>
        <p:blipFill>
          <a:blip r:embed="rId1"/>
          <a:stretch/>
        </p:blipFill>
        <p:spPr>
          <a:xfrm>
            <a:off x="6633000" y="5373360"/>
            <a:ext cx="2510640" cy="14842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457200" y="274680"/>
            <a:ext cx="8229240" cy="1142640"/>
          </a:xfrm>
          <a:prstGeom prst="rect">
            <a:avLst/>
          </a:prstGeom>
          <a:noFill/>
          <a:ln>
            <a:noFill/>
          </a:ln>
        </p:spPr>
        <p:txBody>
          <a:bodyPr anchor="ctr"/>
          <a:p>
            <a:pPr algn="ctr">
              <a:lnSpc>
                <a:spcPct val="100000"/>
              </a:lnSpc>
            </a:pPr>
            <a:r>
              <a:rPr b="1" lang="nl-NL" sz="2900" spc="-1" strike="noStrike">
                <a:solidFill>
                  <a:srgbClr val="1f497d"/>
                </a:solidFill>
                <a:uFill>
                  <a:solidFill>
                    <a:srgbClr val="ffffff"/>
                  </a:solidFill>
                </a:uFill>
                <a:latin typeface="Calibri"/>
              </a:rPr>
              <a:t>Tom in de buurt</a:t>
            </a:r>
            <a:endParaRPr b="0" lang="nl-NL" sz="1800" spc="-1" strike="noStrike">
              <a:solidFill>
                <a:srgbClr val="000000"/>
              </a:solidFill>
              <a:uFill>
                <a:solidFill>
                  <a:srgbClr val="ffffff"/>
                </a:solidFill>
              </a:uFill>
              <a:latin typeface="Calibri"/>
            </a:endParaRPr>
          </a:p>
        </p:txBody>
      </p:sp>
      <p:sp>
        <p:nvSpPr>
          <p:cNvPr id="510" name="TextShape 2"/>
          <p:cNvSpPr txBox="1"/>
          <p:nvPr/>
        </p:nvSpPr>
        <p:spPr>
          <a:xfrm>
            <a:off x="436680" y="836640"/>
            <a:ext cx="8229240" cy="2808000"/>
          </a:xfrm>
          <a:prstGeom prst="rect">
            <a:avLst/>
          </a:prstGeom>
          <a:noFill/>
          <a:ln>
            <a:noFill/>
          </a:ln>
        </p:spPr>
        <p:txBody>
          <a:bodyPr/>
          <a:p>
            <a:pPr>
              <a:lnSpc>
                <a:spcPct val="100000"/>
              </a:lnSpc>
            </a:pP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nl-NL" sz="1600" spc="-1" strike="noStrike">
                <a:solidFill>
                  <a:srgbClr val="000000"/>
                </a:solidFill>
                <a:uFill>
                  <a:solidFill>
                    <a:srgbClr val="ffffff"/>
                  </a:solidFill>
                </a:uFill>
                <a:latin typeface="Arial"/>
              </a:rPr>
              <a:t>Zorg en welzijn in de buurt</a:t>
            </a: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nl-NL" sz="1600" spc="-1" strike="noStrike">
                <a:solidFill>
                  <a:srgbClr val="000000"/>
                </a:solidFill>
                <a:uFill>
                  <a:solidFill>
                    <a:srgbClr val="ffffff"/>
                  </a:solidFill>
                </a:uFill>
                <a:latin typeface="Arial"/>
              </a:rPr>
              <a:t>Tom helpt mensen een handje (bij ziekte, sociale contacten, administratie etc.)</a:t>
            </a: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nl-NL" sz="1600" spc="-1" strike="noStrike">
                <a:solidFill>
                  <a:srgbClr val="000000"/>
                </a:solidFill>
                <a:uFill>
                  <a:solidFill>
                    <a:srgbClr val="ffffff"/>
                  </a:solidFill>
                </a:uFill>
                <a:latin typeface="Arial"/>
              </a:rPr>
              <a:t>U kunt uw talent inzetten, iedereen doet mee!</a:t>
            </a: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nl-NL" sz="1600" spc="-1" strike="noStrike">
                <a:solidFill>
                  <a:srgbClr val="000000"/>
                </a:solidFill>
                <a:uFill>
                  <a:solidFill>
                    <a:srgbClr val="ffffff"/>
                  </a:solidFill>
                </a:uFill>
                <a:latin typeface="Arial"/>
              </a:rPr>
              <a:t>Waar vind ik Tom?</a:t>
            </a:r>
            <a:endParaRPr b="0" lang="nl-NL" sz="3200" spc="-1" strike="noStrike">
              <a:solidFill>
                <a:srgbClr val="000000"/>
              </a:solidFill>
              <a:uFill>
                <a:solidFill>
                  <a:srgbClr val="ffffff"/>
                </a:solidFill>
              </a:uFill>
              <a:latin typeface="Calibri"/>
            </a:endParaRPr>
          </a:p>
          <a:p>
            <a:pPr marL="109800">
              <a:lnSpc>
                <a:spcPct val="100000"/>
              </a:lnSpc>
            </a:pP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www.tomindebuurt.nl </a:t>
            </a:r>
            <a:endParaRPr b="0" lang="nl-NL" sz="3200" spc="-1" strike="noStrike">
              <a:solidFill>
                <a:srgbClr val="000000"/>
              </a:solidFill>
              <a:uFill>
                <a:solidFill>
                  <a:srgbClr val="ffffff"/>
                </a:solidFill>
              </a:uFill>
              <a:latin typeface="Calibri"/>
            </a:endParaRPr>
          </a:p>
          <a:p>
            <a:pPr marL="109800">
              <a:lnSpc>
                <a:spcPct val="100000"/>
              </a:lnSpc>
            </a:pP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088-9004567</a:t>
            </a:r>
            <a:endParaRPr b="0" lang="nl-NL" sz="3200" spc="-1" strike="noStrike">
              <a:solidFill>
                <a:srgbClr val="000000"/>
              </a:solidFill>
              <a:uFill>
                <a:solidFill>
                  <a:srgbClr val="ffffff"/>
                </a:solidFill>
              </a:uFill>
              <a:latin typeface="Calibri"/>
            </a:endParaRPr>
          </a:p>
          <a:p>
            <a:pPr marL="109800">
              <a:lnSpc>
                <a:spcPct val="100000"/>
              </a:lnSpc>
            </a:pPr>
            <a:r>
              <a:rPr b="0" lang="nl-NL" sz="1600" spc="-1" strike="noStrike">
                <a:solidFill>
                  <a:srgbClr val="000000"/>
                </a:solidFill>
                <a:uFill>
                  <a:solidFill>
                    <a:srgbClr val="ffffff"/>
                  </a:solidFill>
                </a:uFill>
                <a:latin typeface="Arial"/>
              </a:rPr>
              <a:t>	</a:t>
            </a:r>
            <a:r>
              <a:rPr b="0" lang="nl-NL" sz="1600" spc="-1" strike="noStrike">
                <a:solidFill>
                  <a:srgbClr val="000000"/>
                </a:solidFill>
                <a:uFill>
                  <a:solidFill>
                    <a:srgbClr val="ffffff"/>
                  </a:solidFill>
                </a:uFill>
                <a:latin typeface="Arial"/>
              </a:rPr>
              <a:t>inloop in het wijkcentrum</a:t>
            </a:r>
            <a:endParaRPr b="0" lang="nl-NL" sz="3200" spc="-1" strike="noStrike">
              <a:solidFill>
                <a:srgbClr val="000000"/>
              </a:solidFill>
              <a:uFill>
                <a:solidFill>
                  <a:srgbClr val="ffffff"/>
                </a:solidFill>
              </a:uFill>
              <a:latin typeface="Calibri"/>
            </a:endParaRPr>
          </a:p>
          <a:p>
            <a:pPr marL="109800">
              <a:lnSpc>
                <a:spcPct val="100000"/>
              </a:lnSpc>
            </a:pPr>
            <a:endParaRPr b="0" lang="nl-NL" sz="3200" spc="-1" strike="noStrike">
              <a:solidFill>
                <a:srgbClr val="000000"/>
              </a:solidFill>
              <a:uFill>
                <a:solidFill>
                  <a:srgbClr val="ffffff"/>
                </a:solidFill>
              </a:uFill>
              <a:latin typeface="Calibri"/>
            </a:endParaRPr>
          </a:p>
          <a:p>
            <a:pPr marL="109800">
              <a:lnSpc>
                <a:spcPct val="100000"/>
              </a:lnSpc>
            </a:pPr>
            <a:endParaRPr b="0" lang="nl-NL" sz="3200" spc="-1" strike="noStrike">
              <a:solidFill>
                <a:srgbClr val="000000"/>
              </a:solidFill>
              <a:uFill>
                <a:solidFill>
                  <a:srgbClr val="ffffff"/>
                </a:solidFill>
              </a:uFill>
              <a:latin typeface="Calibri"/>
            </a:endParaRPr>
          </a:p>
          <a:p>
            <a:pPr marL="109800">
              <a:lnSpc>
                <a:spcPct val="100000"/>
              </a:lnSpc>
            </a:pPr>
            <a:endParaRPr b="0" lang="nl-NL" sz="3200" spc="-1" strike="noStrike">
              <a:solidFill>
                <a:srgbClr val="000000"/>
              </a:solidFill>
              <a:uFill>
                <a:solidFill>
                  <a:srgbClr val="ffffff"/>
                </a:solidFill>
              </a:uFill>
              <a:latin typeface="Calibri"/>
            </a:endParaRPr>
          </a:p>
        </p:txBody>
      </p:sp>
      <p:pic>
        <p:nvPicPr>
          <p:cNvPr id="511" name="Picture 2" descr=""/>
          <p:cNvPicPr/>
          <p:nvPr/>
        </p:nvPicPr>
        <p:blipFill>
          <a:blip r:embed="rId1"/>
          <a:stretch/>
        </p:blipFill>
        <p:spPr>
          <a:xfrm>
            <a:off x="4716000" y="1734120"/>
            <a:ext cx="3228840" cy="1800000"/>
          </a:xfrm>
          <a:prstGeom prst="rect">
            <a:avLst/>
          </a:prstGeom>
          <a:ln>
            <a:noFill/>
          </a:ln>
        </p:spPr>
      </p:pic>
      <p:pic>
        <p:nvPicPr>
          <p:cNvPr id="512" name="Afbeelding 3" descr=""/>
          <p:cNvPicPr/>
          <p:nvPr/>
        </p:nvPicPr>
        <p:blipFill>
          <a:blip r:embed="rId2"/>
          <a:stretch/>
        </p:blipFill>
        <p:spPr>
          <a:xfrm>
            <a:off x="7164360" y="4123800"/>
            <a:ext cx="1444680" cy="1474920"/>
          </a:xfrm>
          <a:prstGeom prst="rect">
            <a:avLst/>
          </a:prstGeom>
          <a:ln>
            <a:noFill/>
          </a:ln>
        </p:spPr>
      </p:pic>
      <p:pic>
        <p:nvPicPr>
          <p:cNvPr id="513" name="Afbeelding 5" descr=""/>
          <p:cNvPicPr/>
          <p:nvPr/>
        </p:nvPicPr>
        <p:blipFill>
          <a:blip r:embed="rId3"/>
          <a:stretch/>
        </p:blipFill>
        <p:spPr>
          <a:xfrm>
            <a:off x="3115800" y="3141000"/>
            <a:ext cx="3200400" cy="863640"/>
          </a:xfrm>
          <a:prstGeom prst="rect">
            <a:avLst/>
          </a:prstGeom>
          <a:ln>
            <a:noFill/>
          </a:ln>
        </p:spPr>
      </p:pic>
      <p:sp>
        <p:nvSpPr>
          <p:cNvPr id="514" name="CustomShape 3"/>
          <p:cNvSpPr/>
          <p:nvPr/>
        </p:nvSpPr>
        <p:spPr>
          <a:xfrm>
            <a:off x="467640" y="4294800"/>
            <a:ext cx="6692040" cy="2280600"/>
          </a:xfrm>
          <a:prstGeom prst="rect">
            <a:avLst/>
          </a:prstGeom>
          <a:noFill/>
          <a:ln>
            <a:noFill/>
          </a:ln>
        </p:spPr>
        <p:style>
          <a:lnRef idx="0"/>
          <a:fillRef idx="0"/>
          <a:effectRef idx="0"/>
          <a:fontRef idx="minor"/>
        </p:style>
        <p:txBody>
          <a:bodyPr lIns="90000" rIns="90000" tIns="45000" bIns="45000"/>
          <a:p>
            <a:pPr>
              <a:lnSpc>
                <a:spcPct val="100000"/>
              </a:lnSpc>
            </a:pPr>
            <a:r>
              <a:rPr b="0" lang="nl-NL" sz="1600" spc="-1" strike="noStrike">
                <a:solidFill>
                  <a:srgbClr val="000000"/>
                </a:solidFill>
                <a:uFill>
                  <a:solidFill>
                    <a:srgbClr val="ffffff"/>
                  </a:solidFill>
                </a:uFill>
                <a:latin typeface="Arial"/>
              </a:rPr>
              <a:t>Gemeente Alphen aan den Rijn biedt samen met Bibliotheek Rijn en Venen de cursus ‘Digisterker: Werken met de digitale overheid’ aan. </a:t>
            </a:r>
            <a:endParaRPr b="0" lang="nl-NL" sz="1800" spc="-1" strike="noStrike">
              <a:solidFill>
                <a:srgbClr val="000000"/>
              </a:solidFill>
              <a:uFill>
                <a:solidFill>
                  <a:srgbClr val="ffffff"/>
                </a:solidFill>
              </a:uFill>
              <a:latin typeface="Arial"/>
            </a:endParaRPr>
          </a:p>
          <a:p>
            <a:pPr>
              <a:lnSpc>
                <a:spcPct val="100000"/>
              </a:lnSpc>
            </a:pPr>
            <a:r>
              <a:rPr b="0" lang="nl-NL" sz="1600" spc="-1" strike="noStrike">
                <a:solidFill>
                  <a:srgbClr val="000000"/>
                </a:solidFill>
                <a:uFill>
                  <a:solidFill>
                    <a:srgbClr val="ffffff"/>
                  </a:solidFill>
                </a:uFill>
                <a:latin typeface="Arial"/>
              </a:rPr>
              <a:t>De volgende onderwerpen komen aan bod:</a:t>
            </a:r>
            <a:endParaRPr b="0" lang="nl-NL" sz="18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nl-NL" sz="1600" spc="-1" strike="noStrike">
                <a:solidFill>
                  <a:srgbClr val="000000"/>
                </a:solidFill>
                <a:uFill>
                  <a:solidFill>
                    <a:srgbClr val="ffffff"/>
                  </a:solidFill>
                </a:uFill>
                <a:latin typeface="Arial"/>
              </a:rPr>
              <a:t>het aanvragen en gebruiken van DigiD;</a:t>
            </a:r>
            <a:endParaRPr b="0" lang="nl-NL" sz="18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nl-NL" sz="1600" spc="-1" strike="noStrike">
                <a:solidFill>
                  <a:srgbClr val="000000"/>
                </a:solidFill>
                <a:uFill>
                  <a:solidFill>
                    <a:srgbClr val="ffffff"/>
                  </a:solidFill>
                </a:uFill>
                <a:latin typeface="Arial"/>
              </a:rPr>
              <a:t>het zoeken en vinden van informatie op overheidswebsites;</a:t>
            </a:r>
            <a:endParaRPr b="0" lang="nl-NL" sz="18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nl-NL" sz="1600" spc="-1" strike="noStrike">
                <a:solidFill>
                  <a:srgbClr val="000000"/>
                </a:solidFill>
                <a:uFill>
                  <a:solidFill>
                    <a:srgbClr val="ffffff"/>
                  </a:solidFill>
                </a:uFill>
                <a:latin typeface="Arial"/>
              </a:rPr>
              <a:t>het aanvragen (van bijvoorbeeld een toeslag of het (digitaal) maken van een afspraak;</a:t>
            </a:r>
            <a:endParaRPr b="0" lang="nl-NL" sz="18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nl-NL" sz="1600" spc="-1" strike="noStrike">
                <a:solidFill>
                  <a:srgbClr val="000000"/>
                </a:solidFill>
                <a:uFill>
                  <a:solidFill>
                    <a:srgbClr val="ffffff"/>
                  </a:solidFill>
                </a:uFill>
                <a:latin typeface="Arial"/>
              </a:rPr>
              <a:t>het gebruiken van persoonlijke omgevingen van overheidsorganisatie (zoals Mijn toeslagen, werk.nl en Mijn Overheid);</a:t>
            </a:r>
            <a:endParaRPr b="0" lang="nl-NL" sz="18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Shape 1"/>
          <p:cNvSpPr txBox="1"/>
          <p:nvPr/>
        </p:nvSpPr>
        <p:spPr>
          <a:xfrm>
            <a:off x="405000" y="1989000"/>
            <a:ext cx="8296920" cy="2952000"/>
          </a:xfrm>
          <a:prstGeom prst="rect">
            <a:avLst/>
          </a:prstGeom>
          <a:noFill/>
          <a:ln>
            <a:noFill/>
          </a:ln>
        </p:spPr>
        <p:txBody>
          <a:bodyPr/>
          <a:p>
            <a:pPr>
              <a:lnSpc>
                <a:spcPct val="100000"/>
              </a:lnSpc>
            </a:pPr>
            <a:endParaRPr b="0" lang="nl-NL" sz="3200" spc="-1" strike="noStrike">
              <a:solidFill>
                <a:srgbClr val="000000"/>
              </a:solidFill>
              <a:uFill>
                <a:solidFill>
                  <a:srgbClr val="ffffff"/>
                </a:solidFill>
              </a:uFill>
              <a:latin typeface="Arial"/>
            </a:endParaRPr>
          </a:p>
          <a:p>
            <a:pPr>
              <a:lnSpc>
                <a:spcPct val="100000"/>
              </a:lnSpc>
            </a:pPr>
            <a:r>
              <a:rPr b="0" lang="nl-NL" sz="2800" spc="-1" strike="noStrike">
                <a:solidFill>
                  <a:srgbClr val="1f497d"/>
                </a:solidFill>
                <a:uFill>
                  <a:solidFill>
                    <a:srgbClr val="ffffff"/>
                  </a:solidFill>
                </a:uFill>
                <a:latin typeface="Calibri"/>
              </a:rPr>
              <a:t>Zijn er nog vragen over het Serviceplein?</a:t>
            </a:r>
            <a:endParaRPr b="0" lang="nl-NL" sz="3200" spc="-1" strike="noStrike">
              <a:solidFill>
                <a:srgbClr val="000000"/>
              </a:solidFill>
              <a:uFill>
                <a:solidFill>
                  <a:srgbClr val="ffffff"/>
                </a:solidFill>
              </a:uFill>
              <a:latin typeface="Arial"/>
            </a:endParaRPr>
          </a:p>
          <a:p>
            <a:pPr>
              <a:lnSpc>
                <a:spcPct val="100000"/>
              </a:lnSpc>
            </a:pPr>
            <a:r>
              <a:rPr b="0" lang="nl-NL" sz="2800" spc="-1" strike="noStrike">
                <a:solidFill>
                  <a:srgbClr val="1f497d"/>
                </a:solidFill>
                <a:uFill>
                  <a:solidFill>
                    <a:srgbClr val="ffffff"/>
                  </a:solidFill>
                </a:uFill>
                <a:latin typeface="Calibri"/>
              </a:rPr>
              <a:t>Wij gaan graag met u persoonlijk in gesprek. </a:t>
            </a:r>
            <a:endParaRPr b="0" lang="nl-NL" sz="3200" spc="-1" strike="noStrike">
              <a:solidFill>
                <a:srgbClr val="000000"/>
              </a:solidFill>
              <a:uFill>
                <a:solidFill>
                  <a:srgbClr val="ffffff"/>
                </a:solidFill>
              </a:uFill>
              <a:latin typeface="Arial"/>
            </a:endParaRPr>
          </a:p>
        </p:txBody>
      </p:sp>
      <p:pic>
        <p:nvPicPr>
          <p:cNvPr id="516" name="Picture 2" descr=""/>
          <p:cNvPicPr/>
          <p:nvPr/>
        </p:nvPicPr>
        <p:blipFill>
          <a:blip r:embed="rId1"/>
          <a:stretch/>
        </p:blipFill>
        <p:spPr>
          <a:xfrm>
            <a:off x="-25200" y="0"/>
            <a:ext cx="9156960" cy="1724760"/>
          </a:xfrm>
          <a:prstGeom prst="rect">
            <a:avLst/>
          </a:prstGeom>
          <a:ln>
            <a:noFill/>
          </a:ln>
        </p:spPr>
      </p:pic>
      <p:pic>
        <p:nvPicPr>
          <p:cNvPr id="517" name="Afbeelding 1" descr=""/>
          <p:cNvPicPr/>
          <p:nvPr/>
        </p:nvPicPr>
        <p:blipFill>
          <a:blip r:embed="rId2"/>
          <a:srcRect l="5128" t="34483" r="52561" b="6888"/>
          <a:stretch/>
        </p:blipFill>
        <p:spPr>
          <a:xfrm>
            <a:off x="5868000" y="3861000"/>
            <a:ext cx="2376000" cy="244800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8" name="Picture 2" descr=""/>
          <p:cNvPicPr/>
          <p:nvPr/>
        </p:nvPicPr>
        <p:blipFill>
          <a:blip r:embed="rId1"/>
          <a:srcRect l="12517" t="0" r="15429" b="9525"/>
          <a:stretch/>
        </p:blipFill>
        <p:spPr>
          <a:xfrm>
            <a:off x="5615640" y="3817440"/>
            <a:ext cx="3528000" cy="3040200"/>
          </a:xfrm>
          <a:prstGeom prst="rect">
            <a:avLst/>
          </a:prstGeom>
          <a:ln>
            <a:noFill/>
          </a:ln>
        </p:spPr>
      </p:pic>
      <p:sp>
        <p:nvSpPr>
          <p:cNvPr id="519" name="TextShape 1"/>
          <p:cNvSpPr txBox="1"/>
          <p:nvPr/>
        </p:nvSpPr>
        <p:spPr>
          <a:xfrm>
            <a:off x="685800" y="620640"/>
            <a:ext cx="7772040" cy="1469520"/>
          </a:xfrm>
          <a:prstGeom prst="rect">
            <a:avLst/>
          </a:prstGeom>
          <a:noFill/>
          <a:ln>
            <a:noFill/>
          </a:ln>
        </p:spPr>
        <p:txBody>
          <a:bodyPr anchor="ctr"/>
          <a:p>
            <a:pPr algn="ctr">
              <a:lnSpc>
                <a:spcPct val="100000"/>
              </a:lnSpc>
            </a:pPr>
            <a:r>
              <a:rPr b="1" lang="nl-NL" sz="4400" spc="-1" strike="noStrike">
                <a:solidFill>
                  <a:srgbClr val="002060"/>
                </a:solidFill>
                <a:uFill>
                  <a:solidFill>
                    <a:srgbClr val="ffffff"/>
                  </a:solidFill>
                </a:uFill>
                <a:latin typeface="Verdana"/>
                <a:ea typeface="Verdana"/>
              </a:rPr>
              <a:t>
</a:t>
            </a:r>
            <a:r>
              <a:rPr b="1" lang="nl-NL" sz="4400" spc="-1" strike="noStrike">
                <a:solidFill>
                  <a:srgbClr val="002060"/>
                </a:solidFill>
                <a:uFill>
                  <a:solidFill>
                    <a:srgbClr val="ffffff"/>
                  </a:solidFill>
                </a:uFill>
                <a:latin typeface="Verdana"/>
                <a:ea typeface="Verdana"/>
              </a:rPr>
              <a:t>
</a:t>
            </a:r>
            <a:r>
              <a:rPr b="1" lang="nl-NL" sz="4400" spc="-1" strike="noStrike">
                <a:solidFill>
                  <a:srgbClr val="002060"/>
                </a:solidFill>
                <a:uFill>
                  <a:solidFill>
                    <a:srgbClr val="ffffff"/>
                  </a:solidFill>
                </a:uFill>
                <a:latin typeface="Verdana"/>
                <a:ea typeface="Verdana"/>
              </a:rPr>
              <a:t>
</a:t>
            </a:r>
            <a:r>
              <a:rPr b="1" lang="nl-NL" sz="4400" spc="-1" strike="noStrike">
                <a:solidFill>
                  <a:srgbClr val="002060"/>
                </a:solidFill>
                <a:uFill>
                  <a:solidFill>
                    <a:srgbClr val="ffffff"/>
                  </a:solidFill>
                </a:uFill>
                <a:latin typeface="Verdana"/>
                <a:ea typeface="Verdana"/>
              </a:rPr>
              <a:t>
</a:t>
            </a:r>
            <a:r>
              <a:rPr b="0" lang="nl-NL" sz="3600" spc="-1" strike="noStrike">
                <a:solidFill>
                  <a:srgbClr val="002060"/>
                </a:solidFill>
                <a:uFill>
                  <a:solidFill>
                    <a:srgbClr val="ffffff"/>
                  </a:solidFill>
                </a:uFill>
                <a:latin typeface="Verdana"/>
                <a:ea typeface="Verdana"/>
              </a:rPr>
              <a:t>Nog één verzoek: </a:t>
            </a:r>
            <a:r>
              <a:rPr b="0" lang="nl-NL" sz="3600" spc="-1" strike="noStrike">
                <a:solidFill>
                  <a:srgbClr val="002060"/>
                </a:solidFill>
                <a:uFill>
                  <a:solidFill>
                    <a:srgbClr val="ffffff"/>
                  </a:solidFill>
                </a:uFill>
                <a:latin typeface="Verdana"/>
                <a:ea typeface="Verdana"/>
              </a:rPr>
              <a:t>
</a:t>
            </a:r>
            <a:r>
              <a:rPr b="0" lang="nl-NL" sz="3600" spc="-1" strike="noStrike">
                <a:solidFill>
                  <a:srgbClr val="002060"/>
                </a:solidFill>
                <a:uFill>
                  <a:solidFill>
                    <a:srgbClr val="ffffff"/>
                  </a:solidFill>
                </a:uFill>
                <a:latin typeface="Verdana"/>
                <a:ea typeface="Verdana"/>
              </a:rPr>
              <a:t>invullen enquêteformulier.</a:t>
            </a:r>
            <a:r>
              <a:rPr b="0" lang="nl-NL" sz="3600" spc="-1" strike="noStrike">
                <a:solidFill>
                  <a:srgbClr val="002060"/>
                </a:solidFill>
                <a:uFill>
                  <a:solidFill>
                    <a:srgbClr val="ffffff"/>
                  </a:solidFill>
                </a:uFill>
                <a:latin typeface="Verdana"/>
                <a:ea typeface="Verdana"/>
              </a:rPr>
              <a:t>
</a:t>
            </a:r>
            <a:r>
              <a:rPr b="0" lang="nl-NL" sz="3900" spc="-1" strike="noStrike">
                <a:solidFill>
                  <a:srgbClr val="002060"/>
                </a:solidFill>
                <a:uFill>
                  <a:solidFill>
                    <a:srgbClr val="ffffff"/>
                  </a:solidFill>
                </a:uFill>
                <a:latin typeface="Verdana"/>
                <a:ea typeface="Verdana"/>
              </a:rPr>
              <a:t>
</a:t>
            </a:r>
            <a:r>
              <a:rPr b="0" lang="nl-NL" sz="3900" spc="-1" strike="noStrike">
                <a:solidFill>
                  <a:srgbClr val="002060"/>
                </a:solidFill>
                <a:uFill>
                  <a:solidFill>
                    <a:srgbClr val="ffffff"/>
                  </a:solidFill>
                </a:uFill>
                <a:latin typeface="Verdana"/>
                <a:ea typeface="Verdana"/>
              </a:rPr>
              <a:t>Bedankt voor uw komst en veel succes bij het vinden van werk!</a:t>
            </a:r>
            <a:endParaRPr b="0" lang="nl-NL" sz="1800" spc="-1" strike="noStrike">
              <a:solidFill>
                <a:srgbClr val="000000"/>
              </a:solidFill>
              <a:uFill>
                <a:solidFill>
                  <a:srgbClr val="ffffff"/>
                </a:solidFill>
              </a:uFill>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4" name="Picture 2" descr=""/>
          <p:cNvPicPr/>
          <p:nvPr/>
        </p:nvPicPr>
        <p:blipFill>
          <a:blip r:embed="rId1"/>
          <a:srcRect l="3259" t="11918" r="2983" b="11464"/>
          <a:stretch/>
        </p:blipFill>
        <p:spPr>
          <a:xfrm>
            <a:off x="6019920" y="6108120"/>
            <a:ext cx="2817360" cy="671040"/>
          </a:xfrm>
          <a:prstGeom prst="rect">
            <a:avLst/>
          </a:prstGeom>
          <a:ln>
            <a:noFill/>
          </a:ln>
        </p:spPr>
      </p:pic>
      <p:sp>
        <p:nvSpPr>
          <p:cNvPr id="455" name="CustomShape 1"/>
          <p:cNvSpPr/>
          <p:nvPr/>
        </p:nvSpPr>
        <p:spPr>
          <a:xfrm>
            <a:off x="457200" y="1403280"/>
            <a:ext cx="7551000" cy="61545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000000"/>
                </a:solidFill>
                <a:uFill>
                  <a:solidFill>
                    <a:srgbClr val="ffffff"/>
                  </a:solidFill>
                </a:uFill>
                <a:latin typeface="Verdana"/>
                <a:ea typeface="Verdana"/>
              </a:rPr>
              <a:t>Informatie over Participatiewet</a:t>
            </a:r>
            <a:endParaRPr b="0" lang="nl-NL" sz="1800" spc="-1" strike="noStrike">
              <a:solidFill>
                <a:srgbClr val="000000"/>
              </a:solidFill>
              <a:uFill>
                <a:solidFill>
                  <a:srgbClr val="ffffff"/>
                </a:solidFill>
              </a:uFill>
              <a:latin typeface="Arial"/>
            </a:endParaRPr>
          </a:p>
          <a:p>
            <a:pPr marL="457200">
              <a:lnSpc>
                <a:spcPct val="100000"/>
              </a:lnSpc>
            </a:pPr>
            <a:endParaRPr b="0" lang="nl-NL" sz="18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Wat kunt u van ons verwachten?</a:t>
            </a:r>
            <a:endParaRPr b="0" lang="nl-NL" sz="18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Wat verwachten wij van u?</a:t>
            </a:r>
            <a:endParaRPr b="0" lang="nl-NL" sz="18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Wanneer heeft u recht op een uitkering?</a:t>
            </a:r>
            <a:endParaRPr b="0" lang="nl-NL" sz="18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Welke verplichtingen horen hierbij?</a:t>
            </a:r>
            <a:endParaRPr b="0" lang="nl-NL" sz="1800" spc="-1" strike="noStrike">
              <a:solidFill>
                <a:srgbClr val="000000"/>
              </a:solidFill>
              <a:uFill>
                <a:solidFill>
                  <a:srgbClr val="ffffff"/>
                </a:solidFill>
              </a:uFill>
              <a:latin typeface="Arial"/>
            </a:endParaRPr>
          </a:p>
          <a:p>
            <a:pPr>
              <a:lnSpc>
                <a:spcPct val="150000"/>
              </a:lnSpc>
            </a:pPr>
            <a:endParaRPr b="0" lang="nl-NL" sz="1800" spc="-1" strike="noStrike">
              <a:solidFill>
                <a:srgbClr val="000000"/>
              </a:solidFill>
              <a:uFill>
                <a:solidFill>
                  <a:srgbClr val="ffffff"/>
                </a:solidFill>
              </a:uFill>
              <a:latin typeface="Arial"/>
            </a:endParaRPr>
          </a:p>
          <a:p>
            <a:pPr>
              <a:lnSpc>
                <a:spcPct val="150000"/>
              </a:lnSpc>
            </a:pPr>
            <a:r>
              <a:rPr b="0" lang="nl-NL" sz="1800" spc="-1" strike="noStrike">
                <a:solidFill>
                  <a:srgbClr val="002060"/>
                </a:solidFill>
                <a:uFill>
                  <a:solidFill>
                    <a:srgbClr val="ffffff"/>
                  </a:solidFill>
                </a:uFill>
                <a:latin typeface="Verdana"/>
                <a:ea typeface="Verdana"/>
              </a:rPr>
              <a:t>Voor specifieke persoonlijke vragen kunt u terecht </a:t>
            </a:r>
            <a:endParaRPr b="0" lang="nl-NL" sz="1800" spc="-1" strike="noStrike">
              <a:solidFill>
                <a:srgbClr val="000000"/>
              </a:solidFill>
              <a:uFill>
                <a:solidFill>
                  <a:srgbClr val="ffffff"/>
                </a:solidFill>
              </a:uFill>
              <a:latin typeface="Arial"/>
            </a:endParaRPr>
          </a:p>
          <a:p>
            <a:pPr>
              <a:lnSpc>
                <a:spcPct val="150000"/>
              </a:lnSpc>
            </a:pPr>
            <a:r>
              <a:rPr b="0" lang="nl-NL" sz="1800" spc="-1" strike="noStrike">
                <a:solidFill>
                  <a:srgbClr val="002060"/>
                </a:solidFill>
                <a:uFill>
                  <a:solidFill>
                    <a:srgbClr val="ffffff"/>
                  </a:solidFill>
                </a:uFill>
                <a:latin typeface="Verdana"/>
                <a:ea typeface="Verdana"/>
              </a:rPr>
              <a:t>bij het Serviceplein.</a:t>
            </a:r>
            <a:endParaRPr b="0" lang="nl-NL" sz="1800" spc="-1" strike="noStrike">
              <a:solidFill>
                <a:srgbClr val="000000"/>
              </a:solidFill>
              <a:uFill>
                <a:solidFill>
                  <a:srgbClr val="ffffff"/>
                </a:solidFill>
              </a:uFill>
              <a:latin typeface="Arial"/>
            </a:endParaRPr>
          </a:p>
          <a:p>
            <a:pPr>
              <a:lnSpc>
                <a:spcPct val="150000"/>
              </a:lnSpc>
            </a:pPr>
            <a:endParaRPr b="0" lang="nl-NL" sz="1800" spc="-1" strike="noStrike">
              <a:solidFill>
                <a:srgbClr val="000000"/>
              </a:solidFill>
              <a:uFill>
                <a:solidFill>
                  <a:srgbClr val="ffffff"/>
                </a:solidFill>
              </a:uFill>
              <a:latin typeface="Arial"/>
            </a:endParaRPr>
          </a:p>
          <a:p>
            <a:pPr marL="457200">
              <a:lnSpc>
                <a:spcPct val="100000"/>
              </a:lnSpc>
            </a:pPr>
            <a:endParaRPr b="0" lang="nl-NL" sz="1800" spc="-1" strike="noStrike">
              <a:solidFill>
                <a:srgbClr val="000000"/>
              </a:solidFill>
              <a:uFill>
                <a:solidFill>
                  <a:srgbClr val="ffffff"/>
                </a:solidFill>
              </a:uFill>
              <a:latin typeface="Arial"/>
            </a:endParaRPr>
          </a:p>
          <a:p>
            <a:pPr marL="457200">
              <a:lnSpc>
                <a:spcPct val="100000"/>
              </a:lnSpc>
            </a:pPr>
            <a:r>
              <a:rPr b="0" lang="nl-NL" sz="2000" spc="-1" strike="noStrike">
                <a:solidFill>
                  <a:srgbClr val="000000"/>
                </a:solidFill>
                <a:uFill>
                  <a:solidFill>
                    <a:srgbClr val="ffffff"/>
                  </a:solidFill>
                </a:uFill>
                <a:latin typeface="Verdana"/>
                <a:ea typeface="Verdana"/>
              </a:rPr>
              <a:t>	</a:t>
            </a: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a:p>
            <a:pPr>
              <a:lnSpc>
                <a:spcPct val="100000"/>
              </a:lnSpc>
            </a:pPr>
            <a:endParaRPr b="0" lang="nl-NL" sz="1800" spc="-1" strike="noStrike">
              <a:solidFill>
                <a:srgbClr val="000000"/>
              </a:solidFill>
              <a:uFill>
                <a:solidFill>
                  <a:srgbClr val="ffffff"/>
                </a:solidFill>
              </a:uFill>
              <a:latin typeface="Arial"/>
            </a:endParaRPr>
          </a:p>
          <a:p>
            <a:pPr>
              <a:lnSpc>
                <a:spcPct val="100000"/>
              </a:lnSpc>
            </a:pPr>
            <a:r>
              <a:rPr b="0" lang="nl-NL" sz="2000" spc="-1" strike="noStrike">
                <a:solidFill>
                  <a:srgbClr val="000000"/>
                </a:solidFill>
                <a:uFill>
                  <a:solidFill>
                    <a:srgbClr val="ffffff"/>
                  </a:solidFill>
                </a:uFill>
                <a:latin typeface="Calibri"/>
                <a:ea typeface="Verdana"/>
              </a:rPr>
              <a:t> </a:t>
            </a:r>
            <a:endParaRPr b="0" lang="nl-NL" sz="1800" spc="-1" strike="noStrike">
              <a:solidFill>
                <a:srgbClr val="000000"/>
              </a:solidFill>
              <a:uFill>
                <a:solidFill>
                  <a:srgbClr val="ffffff"/>
                </a:solidFill>
              </a:uFill>
              <a:latin typeface="Arial"/>
            </a:endParaRPr>
          </a:p>
        </p:txBody>
      </p:sp>
      <p:sp>
        <p:nvSpPr>
          <p:cNvPr id="456" name="TextShape 2"/>
          <p:cNvSpPr txBox="1"/>
          <p:nvPr/>
        </p:nvSpPr>
        <p:spPr>
          <a:xfrm>
            <a:off x="457200" y="274680"/>
            <a:ext cx="8229240" cy="1095120"/>
          </a:xfrm>
          <a:prstGeom prst="rect">
            <a:avLst/>
          </a:prstGeom>
          <a:noFill/>
          <a:ln>
            <a:noFill/>
          </a:ln>
        </p:spPr>
        <p:txBody>
          <a:bodyPr anchor="ctr"/>
          <a:p>
            <a:endParaRPr b="0" lang="nl-NL" sz="1800" spc="-1" strike="noStrike">
              <a:solidFill>
                <a:srgbClr val="000000"/>
              </a:solidFill>
              <a:uFill>
                <a:solidFill>
                  <a:srgbClr val="ffffff"/>
                </a:solidFill>
              </a:uFill>
              <a:latin typeface="Calibri"/>
            </a:endParaRPr>
          </a:p>
        </p:txBody>
      </p:sp>
      <p:pic>
        <p:nvPicPr>
          <p:cNvPr id="457" name="Picture 17" descr=""/>
          <p:cNvPicPr/>
          <p:nvPr/>
        </p:nvPicPr>
        <p:blipFill>
          <a:blip r:embed="rId2"/>
          <a:stretch/>
        </p:blipFill>
        <p:spPr>
          <a:xfrm>
            <a:off x="6660360" y="3285000"/>
            <a:ext cx="2411280" cy="2035800"/>
          </a:xfrm>
          <a:prstGeom prst="rect">
            <a:avLst/>
          </a:prstGeom>
          <a:ln>
            <a:noFill/>
          </a:ln>
          <a:effectLst>
            <a:softEdge rad="241300"/>
          </a:effectLst>
        </p:spPr>
      </p:pic>
    </p:spTree>
  </p:cSld>
  <p:transition spd="slow">
    <p:circle/>
  </p:transition>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2" presetSubtype="4">
                                  <p:stCondLst>
                                    <p:cond delay="0"/>
                                  </p:stCondLst>
                                  <p:childTnLst>
                                    <p:set>
                                      <p:cBhvr>
                                        <p:cTn id="10" dur="1" fill="hold">
                                          <p:stCondLst>
                                            <p:cond delay="0"/>
                                          </p:stCondLst>
                                        </p:cTn>
                                        <p:tgtEl>
                                          <p:spTgt spid="455">
                                            <p:txEl>
                                              <p:pRg st="33" end="64"/>
                                            </p:txEl>
                                          </p:spTgt>
                                        </p:tgtEl>
                                        <p:attrNameLst>
                                          <p:attrName>style.visibility</p:attrName>
                                        </p:attrNameLst>
                                      </p:cBhvr>
                                      <p:to>
                                        <p:strVal val="visible"/>
                                      </p:to>
                                    </p:set>
                                    <p:anim calcmode="lin" valueType="num">
                                      <p:cBhvr additive="repl">
                                        <p:cTn id="11" dur="500" fill="hold"/>
                                        <p:tgtEl>
                                          <p:spTgt spid="455">
                                            <p:txEl>
                                              <p:pRg st="33" end="64"/>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455">
                                            <p:txEl>
                                              <p:pRg st="33" end="6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2" presetSubtype="4">
                                  <p:stCondLst>
                                    <p:cond delay="0"/>
                                  </p:stCondLst>
                                  <p:childTnLst>
                                    <p:set>
                                      <p:cBhvr>
                                        <p:cTn id="16" dur="1" fill="hold">
                                          <p:stCondLst>
                                            <p:cond delay="0"/>
                                          </p:stCondLst>
                                        </p:cTn>
                                        <p:tgtEl>
                                          <p:spTgt spid="455">
                                            <p:txEl>
                                              <p:pRg st="64" end="90"/>
                                            </p:txEl>
                                          </p:spTgt>
                                        </p:tgtEl>
                                        <p:attrNameLst>
                                          <p:attrName>style.visibility</p:attrName>
                                        </p:attrNameLst>
                                      </p:cBhvr>
                                      <p:to>
                                        <p:strVal val="visible"/>
                                      </p:to>
                                    </p:set>
                                    <p:anim calcmode="lin" valueType="num">
                                      <p:cBhvr additive="repl">
                                        <p:cTn id="17" dur="500" fill="hold"/>
                                        <p:tgtEl>
                                          <p:spTgt spid="455">
                                            <p:txEl>
                                              <p:pRg st="64" end="90"/>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455">
                                            <p:txEl>
                                              <p:pRg st="64" end="9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2" presetSubtype="4">
                                  <p:stCondLst>
                                    <p:cond delay="0"/>
                                  </p:stCondLst>
                                  <p:childTnLst>
                                    <p:set>
                                      <p:cBhvr>
                                        <p:cTn id="22" dur="1" fill="hold">
                                          <p:stCondLst>
                                            <p:cond delay="0"/>
                                          </p:stCondLst>
                                        </p:cTn>
                                        <p:tgtEl>
                                          <p:spTgt spid="455">
                                            <p:txEl>
                                              <p:pRg st="90" end="130"/>
                                            </p:txEl>
                                          </p:spTgt>
                                        </p:tgtEl>
                                        <p:attrNameLst>
                                          <p:attrName>style.visibility</p:attrName>
                                        </p:attrNameLst>
                                      </p:cBhvr>
                                      <p:to>
                                        <p:strVal val="visible"/>
                                      </p:to>
                                    </p:set>
                                    <p:anim calcmode="lin" valueType="num">
                                      <p:cBhvr additive="repl">
                                        <p:cTn id="23" dur="500" fill="hold"/>
                                        <p:tgtEl>
                                          <p:spTgt spid="455">
                                            <p:txEl>
                                              <p:pRg st="90" end="130"/>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455">
                                            <p:txEl>
                                              <p:pRg st="90" end="13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2" presetSubtype="4">
                                  <p:stCondLst>
                                    <p:cond delay="0"/>
                                  </p:stCondLst>
                                  <p:childTnLst>
                                    <p:set>
                                      <p:cBhvr>
                                        <p:cTn id="28" dur="1" fill="hold">
                                          <p:stCondLst>
                                            <p:cond delay="0"/>
                                          </p:stCondLst>
                                        </p:cTn>
                                        <p:tgtEl>
                                          <p:spTgt spid="455">
                                            <p:txEl>
                                              <p:pRg st="130" end="166"/>
                                            </p:txEl>
                                          </p:spTgt>
                                        </p:tgtEl>
                                        <p:attrNameLst>
                                          <p:attrName>style.visibility</p:attrName>
                                        </p:attrNameLst>
                                      </p:cBhvr>
                                      <p:to>
                                        <p:strVal val="visible"/>
                                      </p:to>
                                    </p:set>
                                    <p:anim calcmode="lin" valueType="num">
                                      <p:cBhvr additive="repl">
                                        <p:cTn id="29" dur="500" fill="hold"/>
                                        <p:tgtEl>
                                          <p:spTgt spid="455">
                                            <p:txEl>
                                              <p:pRg st="130" end="166"/>
                                            </p:txEl>
                                          </p:spTgt>
                                        </p:tgtEl>
                                        <p:attrNameLst>
                                          <p:attrName>ppt_x</p:attrName>
                                        </p:attrNameLst>
                                      </p:cBhvr>
                                      <p:tavLst>
                                        <p:tav tm="0">
                                          <p:val>
                                            <p:strVal val="#ppt_x"/>
                                          </p:val>
                                        </p:tav>
                                        <p:tav tm="100000">
                                          <p:val>
                                            <p:strVal val="#ppt_x"/>
                                          </p:val>
                                        </p:tav>
                                      </p:tavLst>
                                    </p:anim>
                                    <p:anim calcmode="lin" valueType="num">
                                      <p:cBhvr additive="repl">
                                        <p:cTn id="30" dur="500" fill="hold"/>
                                        <p:tgtEl>
                                          <p:spTgt spid="455">
                                            <p:txEl>
                                              <p:pRg st="130" end="16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2" presetSubtype="4">
                                  <p:stCondLst>
                                    <p:cond delay="0"/>
                                  </p:stCondLst>
                                  <p:childTnLst>
                                    <p:set>
                                      <p:cBhvr>
                                        <p:cTn id="34" dur="1" fill="hold">
                                          <p:stCondLst>
                                            <p:cond delay="0"/>
                                          </p:stCondLst>
                                        </p:cTn>
                                        <p:tgtEl>
                                          <p:spTgt spid="455">
                                            <p:txEl>
                                              <p:pRg st="167" end="219"/>
                                            </p:txEl>
                                          </p:spTgt>
                                        </p:tgtEl>
                                        <p:attrNameLst>
                                          <p:attrName>style.visibility</p:attrName>
                                        </p:attrNameLst>
                                      </p:cBhvr>
                                      <p:to>
                                        <p:strVal val="visible"/>
                                      </p:to>
                                    </p:set>
                                    <p:anim calcmode="lin" valueType="num">
                                      <p:cBhvr additive="repl">
                                        <p:cTn id="35" dur="500" fill="hold"/>
                                        <p:tgtEl>
                                          <p:spTgt spid="455">
                                            <p:txEl>
                                              <p:pRg st="167" end="219"/>
                                            </p:txEl>
                                          </p:spTgt>
                                        </p:tgtEl>
                                        <p:attrNameLst>
                                          <p:attrName>ppt_x</p:attrName>
                                        </p:attrNameLst>
                                      </p:cBhvr>
                                      <p:tavLst>
                                        <p:tav tm="0">
                                          <p:val>
                                            <p:strVal val="#ppt_x"/>
                                          </p:val>
                                        </p:tav>
                                        <p:tav tm="100000">
                                          <p:val>
                                            <p:strVal val="#ppt_x"/>
                                          </p:val>
                                        </p:tav>
                                      </p:tavLst>
                                    </p:anim>
                                    <p:anim calcmode="lin" valueType="num">
                                      <p:cBhvr additive="repl">
                                        <p:cTn id="36" dur="500" fill="hold"/>
                                        <p:tgtEl>
                                          <p:spTgt spid="455">
                                            <p:txEl>
                                              <p:pRg st="167" end="219"/>
                                            </p:txEl>
                                          </p:spTgt>
                                        </p:tgtEl>
                                        <p:attrNameLst>
                                          <p:attrName>ppt_y</p:attrName>
                                        </p:attrNameLst>
                                      </p:cBhvr>
                                      <p:tavLst>
                                        <p:tav tm="0">
                                          <p:val>
                                            <p:strVal val="1+#ppt_h/2"/>
                                          </p:val>
                                        </p:tav>
                                        <p:tav tm="100000">
                                          <p:val>
                                            <p:strVal val="#ppt_y"/>
                                          </p:val>
                                        </p:tav>
                                      </p:tavLst>
                                    </p:anim>
                                  </p:childTnLst>
                                </p:cTn>
                              </p:par>
                              <p:par>
                                <p:cTn id="37" nodeType="withEffect" fill="hold" presetClass="entr" presetID="2" presetSubtype="4">
                                  <p:stCondLst>
                                    <p:cond delay="0"/>
                                  </p:stCondLst>
                                  <p:childTnLst>
                                    <p:set>
                                      <p:cBhvr>
                                        <p:cTn id="38" dur="1" fill="hold">
                                          <p:stCondLst>
                                            <p:cond delay="0"/>
                                          </p:stCondLst>
                                        </p:cTn>
                                        <p:tgtEl>
                                          <p:spTgt spid="455">
                                            <p:txEl>
                                              <p:pRg st="219" end="241"/>
                                            </p:txEl>
                                          </p:spTgt>
                                        </p:tgtEl>
                                        <p:attrNameLst>
                                          <p:attrName>style.visibility</p:attrName>
                                        </p:attrNameLst>
                                      </p:cBhvr>
                                      <p:to>
                                        <p:strVal val="visible"/>
                                      </p:to>
                                    </p:set>
                                    <p:anim calcmode="lin" valueType="num">
                                      <p:cBhvr additive="repl">
                                        <p:cTn id="39" dur="500" fill="hold"/>
                                        <p:tgtEl>
                                          <p:spTgt spid="455">
                                            <p:txEl>
                                              <p:pRg st="219" end="241"/>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455">
                                            <p:txEl>
                                              <p:pRg st="219" end="2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Shape 1"/>
          <p:cNvSpPr txBox="1"/>
          <p:nvPr/>
        </p:nvSpPr>
        <p:spPr>
          <a:xfrm>
            <a:off x="179640" y="274680"/>
            <a:ext cx="8964000" cy="1142640"/>
          </a:xfrm>
          <a:prstGeom prst="rect">
            <a:avLst/>
          </a:prstGeom>
          <a:noFill/>
          <a:ln>
            <a:noFill/>
          </a:ln>
        </p:spPr>
        <p:txBody>
          <a:bodyPr anchor="ctr"/>
          <a:p>
            <a:pPr>
              <a:lnSpc>
                <a:spcPct val="100000"/>
              </a:lnSpc>
            </a:pPr>
            <a:r>
              <a:rPr b="1" lang="nl-NL" sz="2800" spc="-1" strike="noStrike">
                <a:solidFill>
                  <a:srgbClr val="002060"/>
                </a:solidFill>
                <a:uFill>
                  <a:solidFill>
                    <a:srgbClr val="ffffff"/>
                  </a:solidFill>
                </a:uFill>
                <a:latin typeface="Verdana"/>
                <a:ea typeface="Verdana"/>
              </a:rPr>
              <a:t>Algemene uitgangspunten Participatiewet</a:t>
            </a:r>
            <a:endParaRPr b="0" lang="nl-NL" sz="1800" spc="-1" strike="noStrike">
              <a:solidFill>
                <a:srgbClr val="000000"/>
              </a:solidFill>
              <a:uFill>
                <a:solidFill>
                  <a:srgbClr val="ffffff"/>
                </a:solidFill>
              </a:uFill>
              <a:latin typeface="Calibri"/>
            </a:endParaRPr>
          </a:p>
        </p:txBody>
      </p:sp>
      <p:sp>
        <p:nvSpPr>
          <p:cNvPr id="459" name="TextShape 2"/>
          <p:cNvSpPr txBox="1"/>
          <p:nvPr/>
        </p:nvSpPr>
        <p:spPr>
          <a:xfrm>
            <a:off x="0" y="1512720"/>
            <a:ext cx="6400440" cy="3311280"/>
          </a:xfrm>
          <a:prstGeom prst="rect">
            <a:avLst/>
          </a:prstGeom>
          <a:noFill/>
          <a:ln>
            <a:noFill/>
          </a:ln>
        </p:spPr>
        <p:txBody>
          <a:bodyPr/>
          <a:p>
            <a:pPr marL="457200" indent="-45684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Tijdelijk vangnet</a:t>
            </a:r>
            <a:endParaRPr b="0" lang="nl-NL" sz="3200" spc="-1" strike="noStrike">
              <a:solidFill>
                <a:srgbClr val="000000"/>
              </a:solidFill>
              <a:uFill>
                <a:solidFill>
                  <a:srgbClr val="ffffff"/>
                </a:solidFill>
              </a:uFill>
              <a:latin typeface="Arial"/>
            </a:endParaRPr>
          </a:p>
          <a:p>
            <a:pPr marL="457200" indent="-45684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Werk gaat boven uitkering</a:t>
            </a:r>
            <a:endParaRPr b="0" lang="nl-NL" sz="3200" spc="-1" strike="noStrike">
              <a:solidFill>
                <a:srgbClr val="000000"/>
              </a:solidFill>
              <a:uFill>
                <a:solidFill>
                  <a:srgbClr val="ffffff"/>
                </a:solidFill>
              </a:uFill>
              <a:latin typeface="Arial"/>
            </a:endParaRPr>
          </a:p>
          <a:p>
            <a:pPr marL="457200" indent="-45684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Eigen verantwoordelijkheid</a:t>
            </a:r>
            <a:endParaRPr b="0" lang="nl-NL" sz="3200" spc="-1" strike="noStrike">
              <a:solidFill>
                <a:srgbClr val="000000"/>
              </a:solidFill>
              <a:uFill>
                <a:solidFill>
                  <a:srgbClr val="ffffff"/>
                </a:solidFill>
              </a:uFill>
              <a:latin typeface="Arial"/>
            </a:endParaRPr>
          </a:p>
          <a:p>
            <a:pPr marL="457200" indent="-45684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Ondersteuning bij re-integratie </a:t>
            </a:r>
            <a:endParaRPr b="0" lang="nl-NL" sz="3200" spc="-1" strike="noStrike">
              <a:solidFill>
                <a:srgbClr val="000000"/>
              </a:solidFill>
              <a:uFill>
                <a:solidFill>
                  <a:srgbClr val="ffffff"/>
                </a:solidFill>
              </a:uFill>
              <a:latin typeface="Arial"/>
            </a:endParaRPr>
          </a:p>
          <a:p>
            <a:pPr marL="457200" indent="-45684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Niet vrijblijvend</a:t>
            </a:r>
            <a:endParaRPr b="0" lang="nl-NL" sz="3200" spc="-1" strike="noStrike">
              <a:solidFill>
                <a:srgbClr val="000000"/>
              </a:solidFill>
              <a:uFill>
                <a:solidFill>
                  <a:srgbClr val="ffffff"/>
                </a:solidFill>
              </a:uFill>
              <a:latin typeface="Arial"/>
            </a:endParaRPr>
          </a:p>
        </p:txBody>
      </p:sp>
      <p:pic>
        <p:nvPicPr>
          <p:cNvPr id="460" name="Picture 2" descr=""/>
          <p:cNvPicPr/>
          <p:nvPr/>
        </p:nvPicPr>
        <p:blipFill>
          <a:blip r:embed="rId1"/>
          <a:srcRect l="3259" t="11918" r="2983" b="11464"/>
          <a:stretch/>
        </p:blipFill>
        <p:spPr>
          <a:xfrm>
            <a:off x="6019920" y="6049800"/>
            <a:ext cx="2817360" cy="671040"/>
          </a:xfrm>
          <a:prstGeom prst="rect">
            <a:avLst/>
          </a:prstGeom>
          <a:ln>
            <a:noFill/>
          </a:ln>
        </p:spPr>
      </p:pic>
      <p:pic>
        <p:nvPicPr>
          <p:cNvPr id="461" name="Picture 5" descr=""/>
          <p:cNvPicPr/>
          <p:nvPr/>
        </p:nvPicPr>
        <p:blipFill>
          <a:blip r:embed="rId2"/>
          <a:stretch/>
        </p:blipFill>
        <p:spPr>
          <a:xfrm>
            <a:off x="5661720" y="3213000"/>
            <a:ext cx="3175560" cy="2680920"/>
          </a:xfrm>
          <a:prstGeom prst="rect">
            <a:avLst/>
          </a:prstGeom>
          <a:ln>
            <a:noFill/>
          </a:ln>
          <a:effectLst>
            <a:softEdge rad="241300"/>
          </a:effectLst>
        </p:spPr>
      </p:pic>
    </p:spTree>
  </p:cSld>
  <p:timing>
    <p:tnLst>
      <p:par>
        <p:cTn id="41" dur="indefinite" restart="never" nodeType="tmRoot">
          <p:childTnLst>
            <p:seq>
              <p:cTn id="42" dur="indefinite" nodeType="mainSeq">
                <p:childTnLst>
                  <p:par>
                    <p:cTn id="43" fill="hold">
                      <p:stCondLst>
                        <p:cond delay="indefinite"/>
                      </p:stCondLst>
                      <p:childTnLst>
                        <p:par>
                          <p:cTn id="44" fill="hold">
                            <p:stCondLst>
                              <p:cond delay="0"/>
                            </p:stCondLst>
                            <p:childTnLst>
                              <p:par>
                                <p:cTn id="45" nodeType="clickEffect" fill="hold" presetClass="entr" presetID="2" presetSubtype="4">
                                  <p:stCondLst>
                                    <p:cond delay="0"/>
                                  </p:stCondLst>
                                  <p:childTnLst>
                                    <p:set>
                                      <p:cBhvr>
                                        <p:cTn id="46" dur="1" fill="hold">
                                          <p:stCondLst>
                                            <p:cond delay="0"/>
                                          </p:stCondLst>
                                        </p:cTn>
                                        <p:tgtEl>
                                          <p:spTgt spid="459">
                                            <p:txEl>
                                              <p:pRg st="0" end="18"/>
                                            </p:txEl>
                                          </p:spTgt>
                                        </p:tgtEl>
                                        <p:attrNameLst>
                                          <p:attrName>style.visibility</p:attrName>
                                        </p:attrNameLst>
                                      </p:cBhvr>
                                      <p:to>
                                        <p:strVal val="visible"/>
                                      </p:to>
                                    </p:set>
                                    <p:anim calcmode="lin" valueType="num">
                                      <p:cBhvr additive="repl">
                                        <p:cTn id="47" dur="500" fill="hold"/>
                                        <p:tgtEl>
                                          <p:spTgt spid="459">
                                            <p:txEl>
                                              <p:pRg st="0" end="18"/>
                                            </p:txEl>
                                          </p:spTgt>
                                        </p:tgtEl>
                                        <p:attrNameLst>
                                          <p:attrName>ppt_x</p:attrName>
                                        </p:attrNameLst>
                                      </p:cBhvr>
                                      <p:tavLst>
                                        <p:tav tm="0">
                                          <p:val>
                                            <p:strVal val="#ppt_x"/>
                                          </p:val>
                                        </p:tav>
                                        <p:tav tm="100000">
                                          <p:val>
                                            <p:strVal val="#ppt_x"/>
                                          </p:val>
                                        </p:tav>
                                      </p:tavLst>
                                    </p:anim>
                                    <p:anim calcmode="lin" valueType="num">
                                      <p:cBhvr additive="repl">
                                        <p:cTn id="48" dur="500" fill="hold"/>
                                        <p:tgtEl>
                                          <p:spTgt spid="459">
                                            <p:txEl>
                                              <p:pRg st="0" end="1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2" presetSubtype="4">
                                  <p:stCondLst>
                                    <p:cond delay="0"/>
                                  </p:stCondLst>
                                  <p:childTnLst>
                                    <p:set>
                                      <p:cBhvr>
                                        <p:cTn id="52" dur="1" fill="hold">
                                          <p:stCondLst>
                                            <p:cond delay="0"/>
                                          </p:stCondLst>
                                        </p:cTn>
                                        <p:tgtEl>
                                          <p:spTgt spid="459">
                                            <p:txEl>
                                              <p:pRg st="18" end="44"/>
                                            </p:txEl>
                                          </p:spTgt>
                                        </p:tgtEl>
                                        <p:attrNameLst>
                                          <p:attrName>style.visibility</p:attrName>
                                        </p:attrNameLst>
                                      </p:cBhvr>
                                      <p:to>
                                        <p:strVal val="visible"/>
                                      </p:to>
                                    </p:set>
                                    <p:anim calcmode="lin" valueType="num">
                                      <p:cBhvr additive="repl">
                                        <p:cTn id="53" dur="500" fill="hold"/>
                                        <p:tgtEl>
                                          <p:spTgt spid="459">
                                            <p:txEl>
                                              <p:pRg st="18" end="44"/>
                                            </p:txEl>
                                          </p:spTgt>
                                        </p:tgtEl>
                                        <p:attrNameLst>
                                          <p:attrName>ppt_x</p:attrName>
                                        </p:attrNameLst>
                                      </p:cBhvr>
                                      <p:tavLst>
                                        <p:tav tm="0">
                                          <p:val>
                                            <p:strVal val="#ppt_x"/>
                                          </p:val>
                                        </p:tav>
                                        <p:tav tm="100000">
                                          <p:val>
                                            <p:strVal val="#ppt_x"/>
                                          </p:val>
                                        </p:tav>
                                      </p:tavLst>
                                    </p:anim>
                                    <p:anim calcmode="lin" valueType="num">
                                      <p:cBhvr additive="repl">
                                        <p:cTn id="54" dur="500" fill="hold"/>
                                        <p:tgtEl>
                                          <p:spTgt spid="459">
                                            <p:txEl>
                                              <p:pRg st="18" end="4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2" presetSubtype="4">
                                  <p:stCondLst>
                                    <p:cond delay="0"/>
                                  </p:stCondLst>
                                  <p:childTnLst>
                                    <p:set>
                                      <p:cBhvr>
                                        <p:cTn id="58" dur="1" fill="hold">
                                          <p:stCondLst>
                                            <p:cond delay="0"/>
                                          </p:stCondLst>
                                        </p:cTn>
                                        <p:tgtEl>
                                          <p:spTgt spid="459">
                                            <p:txEl>
                                              <p:pRg st="44" end="71"/>
                                            </p:txEl>
                                          </p:spTgt>
                                        </p:tgtEl>
                                        <p:attrNameLst>
                                          <p:attrName>style.visibility</p:attrName>
                                        </p:attrNameLst>
                                      </p:cBhvr>
                                      <p:to>
                                        <p:strVal val="visible"/>
                                      </p:to>
                                    </p:set>
                                    <p:anim calcmode="lin" valueType="num">
                                      <p:cBhvr additive="repl">
                                        <p:cTn id="59" dur="500" fill="hold"/>
                                        <p:tgtEl>
                                          <p:spTgt spid="459">
                                            <p:txEl>
                                              <p:pRg st="44" end="71"/>
                                            </p:txEl>
                                          </p:spTgt>
                                        </p:tgtEl>
                                        <p:attrNameLst>
                                          <p:attrName>ppt_x</p:attrName>
                                        </p:attrNameLst>
                                      </p:cBhvr>
                                      <p:tavLst>
                                        <p:tav tm="0">
                                          <p:val>
                                            <p:strVal val="#ppt_x"/>
                                          </p:val>
                                        </p:tav>
                                        <p:tav tm="100000">
                                          <p:val>
                                            <p:strVal val="#ppt_x"/>
                                          </p:val>
                                        </p:tav>
                                      </p:tavLst>
                                    </p:anim>
                                    <p:anim calcmode="lin" valueType="num">
                                      <p:cBhvr additive="repl">
                                        <p:cTn id="60" dur="500" fill="hold"/>
                                        <p:tgtEl>
                                          <p:spTgt spid="459">
                                            <p:txEl>
                                              <p:pRg st="44" end="7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2" presetSubtype="4">
                                  <p:stCondLst>
                                    <p:cond delay="0"/>
                                  </p:stCondLst>
                                  <p:childTnLst>
                                    <p:set>
                                      <p:cBhvr>
                                        <p:cTn id="64" dur="1" fill="hold">
                                          <p:stCondLst>
                                            <p:cond delay="0"/>
                                          </p:stCondLst>
                                        </p:cTn>
                                        <p:tgtEl>
                                          <p:spTgt spid="459">
                                            <p:txEl>
                                              <p:pRg st="71" end="104"/>
                                            </p:txEl>
                                          </p:spTgt>
                                        </p:tgtEl>
                                        <p:attrNameLst>
                                          <p:attrName>style.visibility</p:attrName>
                                        </p:attrNameLst>
                                      </p:cBhvr>
                                      <p:to>
                                        <p:strVal val="visible"/>
                                      </p:to>
                                    </p:set>
                                    <p:anim calcmode="lin" valueType="num">
                                      <p:cBhvr additive="repl">
                                        <p:cTn id="65" dur="500" fill="hold"/>
                                        <p:tgtEl>
                                          <p:spTgt spid="459">
                                            <p:txEl>
                                              <p:pRg st="71" end="104"/>
                                            </p:txEl>
                                          </p:spTgt>
                                        </p:tgtEl>
                                        <p:attrNameLst>
                                          <p:attrName>ppt_x</p:attrName>
                                        </p:attrNameLst>
                                      </p:cBhvr>
                                      <p:tavLst>
                                        <p:tav tm="0">
                                          <p:val>
                                            <p:strVal val="#ppt_x"/>
                                          </p:val>
                                        </p:tav>
                                        <p:tav tm="100000">
                                          <p:val>
                                            <p:strVal val="#ppt_x"/>
                                          </p:val>
                                        </p:tav>
                                      </p:tavLst>
                                    </p:anim>
                                    <p:anim calcmode="lin" valueType="num">
                                      <p:cBhvr additive="repl">
                                        <p:cTn id="66" dur="500" fill="hold"/>
                                        <p:tgtEl>
                                          <p:spTgt spid="459">
                                            <p:txEl>
                                              <p:pRg st="71" end="10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2" presetSubtype="4">
                                  <p:stCondLst>
                                    <p:cond delay="0"/>
                                  </p:stCondLst>
                                  <p:childTnLst>
                                    <p:set>
                                      <p:cBhvr>
                                        <p:cTn id="70" dur="1" fill="hold">
                                          <p:stCondLst>
                                            <p:cond delay="0"/>
                                          </p:stCondLst>
                                        </p:cTn>
                                        <p:tgtEl>
                                          <p:spTgt spid="459">
                                            <p:txEl>
                                              <p:pRg st="104" end="122"/>
                                            </p:txEl>
                                          </p:spTgt>
                                        </p:tgtEl>
                                        <p:attrNameLst>
                                          <p:attrName>style.visibility</p:attrName>
                                        </p:attrNameLst>
                                      </p:cBhvr>
                                      <p:to>
                                        <p:strVal val="visible"/>
                                      </p:to>
                                    </p:set>
                                    <p:anim calcmode="lin" valueType="num">
                                      <p:cBhvr additive="repl">
                                        <p:cTn id="71" dur="500" fill="hold"/>
                                        <p:tgtEl>
                                          <p:spTgt spid="459">
                                            <p:txEl>
                                              <p:pRg st="104" end="122"/>
                                            </p:txEl>
                                          </p:spTgt>
                                        </p:tgtEl>
                                        <p:attrNameLst>
                                          <p:attrName>ppt_x</p:attrName>
                                        </p:attrNameLst>
                                      </p:cBhvr>
                                      <p:tavLst>
                                        <p:tav tm="0">
                                          <p:val>
                                            <p:strVal val="#ppt_x"/>
                                          </p:val>
                                        </p:tav>
                                        <p:tav tm="100000">
                                          <p:val>
                                            <p:strVal val="#ppt_x"/>
                                          </p:val>
                                        </p:tav>
                                      </p:tavLst>
                                    </p:anim>
                                    <p:anim calcmode="lin" valueType="num">
                                      <p:cBhvr additive="repl">
                                        <p:cTn id="72" dur="500" fill="hold"/>
                                        <p:tgtEl>
                                          <p:spTgt spid="459">
                                            <p:txEl>
                                              <p:pRg st="104" end="1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2" name="Picture 2" descr=""/>
          <p:cNvPicPr/>
          <p:nvPr/>
        </p:nvPicPr>
        <p:blipFill>
          <a:blip r:embed="rId1"/>
          <a:srcRect l="3259" t="11918" r="2983" b="11464"/>
          <a:stretch/>
        </p:blipFill>
        <p:spPr>
          <a:xfrm>
            <a:off x="5979600" y="6020640"/>
            <a:ext cx="2817360" cy="671040"/>
          </a:xfrm>
          <a:prstGeom prst="rect">
            <a:avLst/>
          </a:prstGeom>
          <a:ln>
            <a:noFill/>
          </a:ln>
        </p:spPr>
      </p:pic>
      <p:sp>
        <p:nvSpPr>
          <p:cNvPr id="463" name="CustomShape 1"/>
          <p:cNvSpPr/>
          <p:nvPr/>
        </p:nvSpPr>
        <p:spPr>
          <a:xfrm>
            <a:off x="287640" y="1564200"/>
            <a:ext cx="7704360" cy="2559240"/>
          </a:xfrm>
          <a:prstGeom prst="rect">
            <a:avLst/>
          </a:prstGeom>
          <a:noFill/>
          <a:ln>
            <a:noFill/>
          </a:ln>
        </p:spPr>
        <p:style>
          <a:lnRef idx="0"/>
          <a:fillRef idx="0"/>
          <a:effectRef idx="0"/>
          <a:fontRef idx="minor"/>
        </p:style>
        <p:txBody>
          <a:bodyPr lIns="90000" rIns="90000" tIns="45000" bIns="45000"/>
          <a:p>
            <a:pPr marL="343080" indent="-34272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U heeft geen of onvoldoende inkomen én</a:t>
            </a:r>
            <a:endParaRPr b="0" lang="nl-NL" sz="18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U heeft geen of onvoldoende vermogen </a:t>
            </a:r>
            <a:endParaRPr b="0" lang="nl-NL" sz="18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Jongeren (onder de 27 jaar) die (nog) geen recht hebben op Studiefinanciering</a:t>
            </a:r>
            <a:endParaRPr b="0" lang="nl-NL" sz="1800" spc="-1" strike="noStrike">
              <a:solidFill>
                <a:srgbClr val="000000"/>
              </a:solidFill>
              <a:uFill>
                <a:solidFill>
                  <a:srgbClr val="ffffff"/>
                </a:solidFill>
              </a:uFill>
              <a:latin typeface="Arial"/>
            </a:endParaRPr>
          </a:p>
          <a:p>
            <a:pPr>
              <a:lnSpc>
                <a:spcPct val="150000"/>
              </a:lnSpc>
            </a:pPr>
            <a:endParaRPr b="0" lang="nl-NL" sz="1800" spc="-1" strike="noStrike">
              <a:solidFill>
                <a:srgbClr val="000000"/>
              </a:solidFill>
              <a:uFill>
                <a:solidFill>
                  <a:srgbClr val="ffffff"/>
                </a:solidFill>
              </a:uFill>
              <a:latin typeface="Arial"/>
            </a:endParaRPr>
          </a:p>
        </p:txBody>
      </p:sp>
      <p:sp>
        <p:nvSpPr>
          <p:cNvPr id="464" name="TextShape 2"/>
          <p:cNvSpPr txBox="1"/>
          <p:nvPr/>
        </p:nvSpPr>
        <p:spPr>
          <a:xfrm>
            <a:off x="457200" y="274680"/>
            <a:ext cx="8229240" cy="1142640"/>
          </a:xfrm>
          <a:prstGeom prst="rect">
            <a:avLst/>
          </a:prstGeom>
          <a:noFill/>
          <a:ln>
            <a:noFill/>
          </a:ln>
        </p:spPr>
        <p:txBody>
          <a:bodyPr anchor="ctr"/>
          <a:p>
            <a:pPr algn="ctr">
              <a:lnSpc>
                <a:spcPct val="100000"/>
              </a:lnSpc>
            </a:pPr>
            <a:r>
              <a:rPr b="0" lang="nl-NL" sz="4400" spc="-1" strike="noStrike">
                <a:solidFill>
                  <a:srgbClr val="000000"/>
                </a:solidFill>
                <a:uFill>
                  <a:solidFill>
                    <a:srgbClr val="ffffff"/>
                  </a:solidFill>
                </a:uFill>
                <a:latin typeface="Calibri"/>
              </a:rPr>
              <a:t>
</a:t>
            </a:r>
            <a:r>
              <a:rPr b="0" lang="nl-NL" sz="4400" spc="-1" strike="noStrike">
                <a:solidFill>
                  <a:srgbClr val="000000"/>
                </a:solidFill>
                <a:uFill>
                  <a:solidFill>
                    <a:srgbClr val="ffffff"/>
                  </a:solidFill>
                </a:uFill>
                <a:latin typeface="Calibri"/>
              </a:rPr>
              <a:t>
</a:t>
            </a:r>
            <a:endParaRPr b="0" lang="nl-NL" sz="1800" spc="-1" strike="noStrike">
              <a:solidFill>
                <a:srgbClr val="000000"/>
              </a:solidFill>
              <a:uFill>
                <a:solidFill>
                  <a:srgbClr val="ffffff"/>
                </a:solidFill>
              </a:uFill>
              <a:latin typeface="Calibri"/>
            </a:endParaRPr>
          </a:p>
        </p:txBody>
      </p:sp>
      <p:sp>
        <p:nvSpPr>
          <p:cNvPr id="465" name="CustomShape 3"/>
          <p:cNvSpPr/>
          <p:nvPr/>
        </p:nvSpPr>
        <p:spPr>
          <a:xfrm>
            <a:off x="251640" y="511200"/>
            <a:ext cx="8434800" cy="516960"/>
          </a:xfrm>
          <a:prstGeom prst="rect">
            <a:avLst/>
          </a:prstGeom>
          <a:noFill/>
          <a:ln>
            <a:noFill/>
          </a:ln>
        </p:spPr>
        <p:style>
          <a:lnRef idx="0"/>
          <a:fillRef idx="0"/>
          <a:effectRef idx="0"/>
          <a:fontRef idx="minor"/>
        </p:style>
        <p:txBody>
          <a:bodyPr lIns="90000" rIns="90000" tIns="45000" bIns="45000"/>
          <a:p>
            <a:pPr>
              <a:lnSpc>
                <a:spcPct val="100000"/>
              </a:lnSpc>
            </a:pPr>
            <a:r>
              <a:rPr b="1" lang="nl-NL" sz="2800" spc="-1" strike="noStrike">
                <a:solidFill>
                  <a:srgbClr val="002060"/>
                </a:solidFill>
                <a:uFill>
                  <a:solidFill>
                    <a:srgbClr val="ffffff"/>
                  </a:solidFill>
                </a:uFill>
                <a:latin typeface="Verdana"/>
                <a:ea typeface="Verdana"/>
              </a:rPr>
              <a:t>Wanneer heeft u recht op een uitkering? </a:t>
            </a:r>
            <a:endParaRPr b="0" lang="nl-NL" sz="1800" spc="-1" strike="noStrike">
              <a:solidFill>
                <a:srgbClr val="000000"/>
              </a:solidFill>
              <a:uFill>
                <a:solidFill>
                  <a:srgbClr val="ffffff"/>
                </a:solidFill>
              </a:uFill>
              <a:latin typeface="Arial"/>
            </a:endParaRPr>
          </a:p>
        </p:txBody>
      </p:sp>
      <p:pic>
        <p:nvPicPr>
          <p:cNvPr id="466" name="Picture 2" descr=""/>
          <p:cNvPicPr/>
          <p:nvPr/>
        </p:nvPicPr>
        <p:blipFill>
          <a:blip r:embed="rId2"/>
          <a:stretch/>
        </p:blipFill>
        <p:spPr>
          <a:xfrm>
            <a:off x="683640" y="3855960"/>
            <a:ext cx="3456000" cy="2074680"/>
          </a:xfrm>
          <a:prstGeom prst="rect">
            <a:avLst/>
          </a:prstGeom>
          <a:ln>
            <a:noFill/>
          </a:ln>
        </p:spPr>
      </p:pic>
    </p:spTree>
  </p:cSld>
  <p:transition spd="slow">
    <p:cover dir="r"/>
  </p:transition>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42">
                                  <p:stCondLst>
                                    <p:cond delay="0"/>
                                  </p:stCondLst>
                                  <p:childTnLst>
                                    <p:set>
                                      <p:cBhvr>
                                        <p:cTn id="78" dur="1" fill="hold">
                                          <p:stCondLst>
                                            <p:cond delay="0"/>
                                          </p:stCondLst>
                                        </p:cTn>
                                        <p:tgtEl>
                                          <p:spTgt spid="463">
                                            <p:txEl>
                                              <p:pRg st="0" end="39"/>
                                            </p:txEl>
                                          </p:spTgt>
                                        </p:tgtEl>
                                        <p:attrNameLst>
                                          <p:attrName>style.visibility</p:attrName>
                                        </p:attrNameLst>
                                      </p:cBhvr>
                                      <p:to>
                                        <p:strVal val="visible"/>
                                      </p:to>
                                    </p:set>
                                    <p:animEffect filter="fade" transition="in">
                                      <p:cBhvr additive="repl">
                                        <p:cTn id="79" dur="1000"/>
                                        <p:tgtEl>
                                          <p:spTgt spid="463">
                                            <p:txEl>
                                              <p:pRg st="0" end="39"/>
                                            </p:txEl>
                                          </p:spTgt>
                                        </p:tgtEl>
                                      </p:cBhvr>
                                    </p:animEffect>
                                    <p:anim calcmode="lin" valueType="num">
                                      <p:cBhvr additive="repl">
                                        <p:cTn id="80" dur="1000" fill="hold"/>
                                        <p:tgtEl>
                                          <p:spTgt spid="463">
                                            <p:txEl>
                                              <p:pRg st="0" end="39"/>
                                            </p:txEl>
                                          </p:spTgt>
                                        </p:tgtEl>
                                        <p:attrNameLst>
                                          <p:attrName>ppt_x</p:attrName>
                                        </p:attrNameLst>
                                      </p:cBhvr>
                                      <p:tavLst>
                                        <p:tav tm="0">
                                          <p:val>
                                            <p:strVal val="#ppt_x"/>
                                          </p:val>
                                        </p:tav>
                                        <p:tav tm="100000">
                                          <p:val>
                                            <p:strVal val="#ppt_x"/>
                                          </p:val>
                                        </p:tav>
                                      </p:tavLst>
                                    </p:anim>
                                    <p:anim calcmode="lin" valueType="num">
                                      <p:cBhvr additive="repl">
                                        <p:cTn id="81" dur="1000" fill="hold"/>
                                        <p:tgtEl>
                                          <p:spTgt spid="463">
                                            <p:txEl>
                                              <p:pRg st="0" end="39"/>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42">
                                  <p:stCondLst>
                                    <p:cond delay="0"/>
                                  </p:stCondLst>
                                  <p:childTnLst>
                                    <p:set>
                                      <p:cBhvr>
                                        <p:cTn id="85" dur="1" fill="hold">
                                          <p:stCondLst>
                                            <p:cond delay="0"/>
                                          </p:stCondLst>
                                        </p:cTn>
                                        <p:tgtEl>
                                          <p:spTgt spid="463">
                                            <p:txEl>
                                              <p:pRg st="39" end="77"/>
                                            </p:txEl>
                                          </p:spTgt>
                                        </p:tgtEl>
                                        <p:attrNameLst>
                                          <p:attrName>style.visibility</p:attrName>
                                        </p:attrNameLst>
                                      </p:cBhvr>
                                      <p:to>
                                        <p:strVal val="visible"/>
                                      </p:to>
                                    </p:set>
                                    <p:animEffect filter="fade" transition="in">
                                      <p:cBhvr additive="repl">
                                        <p:cTn id="86" dur="1000"/>
                                        <p:tgtEl>
                                          <p:spTgt spid="463">
                                            <p:txEl>
                                              <p:pRg st="39" end="77"/>
                                            </p:txEl>
                                          </p:spTgt>
                                        </p:tgtEl>
                                      </p:cBhvr>
                                    </p:animEffect>
                                    <p:anim calcmode="lin" valueType="num">
                                      <p:cBhvr additive="repl">
                                        <p:cTn id="87" dur="1000" fill="hold"/>
                                        <p:tgtEl>
                                          <p:spTgt spid="463">
                                            <p:txEl>
                                              <p:pRg st="39" end="77"/>
                                            </p:txEl>
                                          </p:spTgt>
                                        </p:tgtEl>
                                        <p:attrNameLst>
                                          <p:attrName>ppt_x</p:attrName>
                                        </p:attrNameLst>
                                      </p:cBhvr>
                                      <p:tavLst>
                                        <p:tav tm="0">
                                          <p:val>
                                            <p:strVal val="#ppt_x"/>
                                          </p:val>
                                        </p:tav>
                                        <p:tav tm="100000">
                                          <p:val>
                                            <p:strVal val="#ppt_x"/>
                                          </p:val>
                                        </p:tav>
                                      </p:tavLst>
                                    </p:anim>
                                    <p:anim calcmode="lin" valueType="num">
                                      <p:cBhvr additive="repl">
                                        <p:cTn id="88" dur="1000" fill="hold"/>
                                        <p:tgtEl>
                                          <p:spTgt spid="463">
                                            <p:txEl>
                                              <p:pRg st="39" end="77"/>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42">
                                  <p:stCondLst>
                                    <p:cond delay="0"/>
                                  </p:stCondLst>
                                  <p:childTnLst>
                                    <p:set>
                                      <p:cBhvr>
                                        <p:cTn id="92" dur="1" fill="hold">
                                          <p:stCondLst>
                                            <p:cond delay="0"/>
                                          </p:stCondLst>
                                        </p:cTn>
                                        <p:tgtEl>
                                          <p:spTgt spid="463">
                                            <p:txEl>
                                              <p:pRg st="77" end="155"/>
                                            </p:txEl>
                                          </p:spTgt>
                                        </p:tgtEl>
                                        <p:attrNameLst>
                                          <p:attrName>style.visibility</p:attrName>
                                        </p:attrNameLst>
                                      </p:cBhvr>
                                      <p:to>
                                        <p:strVal val="visible"/>
                                      </p:to>
                                    </p:set>
                                    <p:animEffect filter="fade" transition="in">
                                      <p:cBhvr additive="repl">
                                        <p:cTn id="93" dur="1000"/>
                                        <p:tgtEl>
                                          <p:spTgt spid="463">
                                            <p:txEl>
                                              <p:pRg st="77" end="155"/>
                                            </p:txEl>
                                          </p:spTgt>
                                        </p:tgtEl>
                                      </p:cBhvr>
                                    </p:animEffect>
                                    <p:anim calcmode="lin" valueType="num">
                                      <p:cBhvr additive="repl">
                                        <p:cTn id="94" dur="1000" fill="hold"/>
                                        <p:tgtEl>
                                          <p:spTgt spid="463">
                                            <p:txEl>
                                              <p:pRg st="77" end="155"/>
                                            </p:txEl>
                                          </p:spTgt>
                                        </p:tgtEl>
                                        <p:attrNameLst>
                                          <p:attrName>ppt_x</p:attrName>
                                        </p:attrNameLst>
                                      </p:cBhvr>
                                      <p:tavLst>
                                        <p:tav tm="0">
                                          <p:val>
                                            <p:strVal val="#ppt_x"/>
                                          </p:val>
                                        </p:tav>
                                        <p:tav tm="100000">
                                          <p:val>
                                            <p:strVal val="#ppt_x"/>
                                          </p:val>
                                        </p:tav>
                                      </p:tavLst>
                                    </p:anim>
                                    <p:anim calcmode="lin" valueType="num">
                                      <p:cBhvr additive="repl">
                                        <p:cTn id="95" dur="1000" fill="hold"/>
                                        <p:tgtEl>
                                          <p:spTgt spid="463">
                                            <p:txEl>
                                              <p:pRg st="77" end="15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TextShape 1"/>
          <p:cNvSpPr txBox="1"/>
          <p:nvPr/>
        </p:nvSpPr>
        <p:spPr>
          <a:xfrm>
            <a:off x="457200" y="274680"/>
            <a:ext cx="8229240" cy="1142640"/>
          </a:xfrm>
          <a:prstGeom prst="rect">
            <a:avLst/>
          </a:prstGeom>
          <a:noFill/>
          <a:ln>
            <a:noFill/>
          </a:ln>
        </p:spPr>
        <p:txBody>
          <a:bodyPr anchor="ctr"/>
          <a:p>
            <a:pPr>
              <a:lnSpc>
                <a:spcPct val="100000"/>
              </a:lnSpc>
            </a:pPr>
            <a:r>
              <a:rPr b="0" lang="nl-NL" sz="3600" spc="-1" strike="noStrike">
                <a:solidFill>
                  <a:srgbClr val="002060"/>
                </a:solidFill>
                <a:uFill>
                  <a:solidFill>
                    <a:srgbClr val="ffffff"/>
                  </a:solidFill>
                </a:uFill>
                <a:latin typeface="Calibri"/>
              </a:rPr>
              <a:t>
</a:t>
            </a:r>
            <a:r>
              <a:rPr b="1" lang="nl-NL" sz="3600" spc="-1" strike="noStrike">
                <a:solidFill>
                  <a:srgbClr val="002060"/>
                </a:solidFill>
                <a:uFill>
                  <a:solidFill>
                    <a:srgbClr val="ffffff"/>
                  </a:solidFill>
                </a:uFill>
                <a:latin typeface="Verdana"/>
                <a:ea typeface="Verdana"/>
              </a:rPr>
              <a:t>Hoogte inkomen en vermogen</a:t>
            </a:r>
            <a:r>
              <a:rPr b="0" lang="nl-NL" sz="3600" spc="-1" strike="noStrike">
                <a:solidFill>
                  <a:srgbClr val="002060"/>
                </a:solidFill>
                <a:uFill>
                  <a:solidFill>
                    <a:srgbClr val="ffffff"/>
                  </a:solidFill>
                </a:uFill>
                <a:latin typeface="Verdana"/>
                <a:ea typeface="Verdana"/>
              </a:rPr>
              <a:t>
</a:t>
            </a:r>
            <a:r>
              <a:rPr b="0" lang="nl-NL" sz="3600" spc="-1" strike="noStrike">
                <a:solidFill>
                  <a:srgbClr val="002060"/>
                </a:solidFill>
                <a:uFill>
                  <a:solidFill>
                    <a:srgbClr val="ffffff"/>
                  </a:solidFill>
                </a:uFill>
                <a:latin typeface="Verdana"/>
                <a:ea typeface="Verdana"/>
              </a:rPr>
              <a:t>
</a:t>
            </a:r>
            <a:endParaRPr b="0" lang="nl-NL" sz="1800" spc="-1" strike="noStrike">
              <a:solidFill>
                <a:srgbClr val="000000"/>
              </a:solidFill>
              <a:uFill>
                <a:solidFill>
                  <a:srgbClr val="ffffff"/>
                </a:solidFill>
              </a:uFill>
              <a:latin typeface="Calibri"/>
            </a:endParaRPr>
          </a:p>
        </p:txBody>
      </p:sp>
      <p:sp>
        <p:nvSpPr>
          <p:cNvPr id="468" name="CustomShape 2"/>
          <p:cNvSpPr/>
          <p:nvPr/>
        </p:nvSpPr>
        <p:spPr>
          <a:xfrm>
            <a:off x="615240" y="1196640"/>
            <a:ext cx="8194320" cy="5393880"/>
          </a:xfrm>
          <a:prstGeom prst="rect">
            <a:avLst/>
          </a:prstGeom>
          <a:noFill/>
          <a:ln>
            <a:noFill/>
          </a:ln>
        </p:spPr>
        <p:style>
          <a:lnRef idx="0"/>
          <a:fillRef idx="0"/>
          <a:effectRef idx="0"/>
          <a:fontRef idx="minor"/>
        </p:style>
        <p:txBody>
          <a:bodyPr wrap="none" lIns="90000" rIns="90000" tIns="45000" bIns="45000"/>
          <a:p>
            <a:pPr>
              <a:lnSpc>
                <a:spcPct val="100000"/>
              </a:lnSpc>
            </a:pPr>
            <a:r>
              <a:rPr b="1" lang="nl-NL" sz="2400" spc="-1" strike="noStrike">
                <a:solidFill>
                  <a:srgbClr val="0070c0"/>
                </a:solidFill>
                <a:uFill>
                  <a:solidFill>
                    <a:srgbClr val="ffffff"/>
                  </a:solidFill>
                </a:uFill>
                <a:latin typeface="Verdana"/>
                <a:ea typeface="Verdana"/>
              </a:rPr>
              <a:t>De hoogte van de bijstandsnorm </a:t>
            </a:r>
            <a:endParaRPr b="0" lang="nl-NL" sz="1800" spc="-1" strike="noStrike">
              <a:solidFill>
                <a:srgbClr val="000000"/>
              </a:solidFill>
              <a:uFill>
                <a:solidFill>
                  <a:srgbClr val="ffffff"/>
                </a:solidFill>
              </a:uFill>
              <a:latin typeface="Arial"/>
            </a:endParaRPr>
          </a:p>
          <a:p>
            <a:pPr>
              <a:lnSpc>
                <a:spcPct val="150000"/>
              </a:lnSpc>
            </a:pPr>
            <a:r>
              <a:rPr b="1" lang="nl-NL" sz="2400" spc="-1" strike="noStrike">
                <a:solidFill>
                  <a:srgbClr val="0070c0"/>
                </a:solidFill>
                <a:uFill>
                  <a:solidFill>
                    <a:srgbClr val="ffffff"/>
                  </a:solidFill>
                </a:uFill>
                <a:latin typeface="Verdana"/>
                <a:ea typeface="Verdana"/>
              </a:rPr>
              <a:t>is afhankelijk van:</a:t>
            </a:r>
            <a:endParaRPr b="0" lang="nl-NL" sz="1800" spc="-1" strike="noStrike">
              <a:solidFill>
                <a:srgbClr val="000000"/>
              </a:solidFill>
              <a:uFill>
                <a:solidFill>
                  <a:srgbClr val="ffffff"/>
                </a:solidFill>
              </a:uFill>
              <a:latin typeface="Arial"/>
            </a:endParaRPr>
          </a:p>
          <a:p>
            <a:pPr lvl="1" marL="800280" indent="-34272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Leeftijd</a:t>
            </a:r>
            <a:endParaRPr b="0" lang="nl-NL" sz="1800" spc="-1" strike="noStrike">
              <a:solidFill>
                <a:srgbClr val="000000"/>
              </a:solidFill>
              <a:uFill>
                <a:solidFill>
                  <a:srgbClr val="ffffff"/>
                </a:solidFill>
              </a:uFill>
              <a:latin typeface="Arial"/>
            </a:endParaRPr>
          </a:p>
          <a:p>
            <a:pPr lvl="1" marL="800280" indent="-34272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Woonsituatie </a:t>
            </a:r>
            <a:endParaRPr b="0" lang="nl-NL" sz="1800" spc="-1" strike="noStrike">
              <a:solidFill>
                <a:srgbClr val="000000"/>
              </a:solidFill>
              <a:uFill>
                <a:solidFill>
                  <a:srgbClr val="ffffff"/>
                </a:solidFill>
              </a:uFill>
              <a:latin typeface="Arial"/>
            </a:endParaRPr>
          </a:p>
          <a:p>
            <a:pPr lvl="1" marL="800280" indent="-34272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Eventuele kostendelers</a:t>
            </a:r>
            <a:endParaRPr b="0" lang="nl-NL" sz="1800" spc="-1" strike="noStrike">
              <a:solidFill>
                <a:srgbClr val="000000"/>
              </a:solidFill>
              <a:uFill>
                <a:solidFill>
                  <a:srgbClr val="ffffff"/>
                </a:solidFill>
              </a:uFill>
              <a:latin typeface="Arial"/>
            </a:endParaRPr>
          </a:p>
          <a:p>
            <a:pPr>
              <a:lnSpc>
                <a:spcPts val="1016"/>
              </a:lnSpc>
            </a:pPr>
            <a:endParaRPr b="0" lang="nl-NL" sz="1800" spc="-1" strike="noStrike">
              <a:solidFill>
                <a:srgbClr val="000000"/>
              </a:solidFill>
              <a:uFill>
                <a:solidFill>
                  <a:srgbClr val="ffffff"/>
                </a:solidFill>
              </a:uFill>
              <a:latin typeface="Arial"/>
            </a:endParaRPr>
          </a:p>
          <a:p>
            <a:pPr>
              <a:lnSpc>
                <a:spcPts val="1016"/>
              </a:lnSpc>
            </a:pPr>
            <a:r>
              <a:rPr b="1" lang="nl-NL" sz="2400" spc="-1" strike="noStrike">
                <a:solidFill>
                  <a:srgbClr val="0070c0"/>
                </a:solidFill>
                <a:uFill>
                  <a:solidFill>
                    <a:srgbClr val="ffffff"/>
                  </a:solidFill>
                </a:uFill>
                <a:latin typeface="Verdana"/>
                <a:ea typeface="Verdana"/>
              </a:rPr>
              <a:t>Vrij te laten vermogen (normen januari 2017):</a:t>
            </a:r>
            <a:endParaRPr b="0" lang="nl-NL" sz="1800" spc="-1" strike="noStrike">
              <a:solidFill>
                <a:srgbClr val="000000"/>
              </a:solidFill>
              <a:uFill>
                <a:solidFill>
                  <a:srgbClr val="ffffff"/>
                </a:solidFill>
              </a:uFill>
              <a:latin typeface="Arial"/>
            </a:endParaRPr>
          </a:p>
          <a:p>
            <a:pPr>
              <a:lnSpc>
                <a:spcPts val="1016"/>
              </a:lnSpc>
            </a:pPr>
            <a:r>
              <a:rPr b="1" lang="nl-NL" sz="2400" spc="-1" strike="noStrike">
                <a:solidFill>
                  <a:srgbClr val="0070c0"/>
                </a:solidFill>
                <a:uFill>
                  <a:solidFill>
                    <a:srgbClr val="ffffff"/>
                  </a:solidFill>
                </a:uFill>
                <a:latin typeface="Verdana"/>
                <a:ea typeface="Verdana"/>
              </a:rPr>
              <a:t>	</a:t>
            </a:r>
            <a:r>
              <a:rPr b="1" lang="nl-NL" sz="2400" spc="-1" strike="noStrike">
                <a:solidFill>
                  <a:srgbClr val="0070c0"/>
                </a:solidFill>
                <a:uFill>
                  <a:solidFill>
                    <a:srgbClr val="ffffff"/>
                  </a:solidFill>
                </a:uFill>
                <a:latin typeface="Verdana"/>
                <a:ea typeface="Verdana"/>
              </a:rPr>
              <a:t>	</a:t>
            </a:r>
            <a:r>
              <a:rPr b="1" lang="nl-NL" sz="2400" spc="-1" strike="noStrike">
                <a:solidFill>
                  <a:srgbClr val="0070c0"/>
                </a:solidFill>
                <a:uFill>
                  <a:solidFill>
                    <a:srgbClr val="ffffff"/>
                  </a:solidFill>
                </a:uFill>
                <a:latin typeface="Verdana"/>
                <a:ea typeface="Verdana"/>
              </a:rPr>
              <a:t>	</a:t>
            </a:r>
            <a:r>
              <a:rPr b="1" lang="nl-NL" sz="1100" spc="-1" strike="noStrike">
                <a:solidFill>
                  <a:srgbClr val="0070c0"/>
                </a:solidFill>
                <a:uFill>
                  <a:solidFill>
                    <a:srgbClr val="ffffff"/>
                  </a:solidFill>
                </a:uFill>
                <a:latin typeface="Verdana"/>
                <a:ea typeface="Verdana"/>
              </a:rPr>
              <a:t>geldt niet voor IOAW</a:t>
            </a:r>
            <a:endParaRPr b="0" lang="nl-NL" sz="1800" spc="-1" strike="noStrike">
              <a:solidFill>
                <a:srgbClr val="000000"/>
              </a:solidFill>
              <a:uFill>
                <a:solidFill>
                  <a:srgbClr val="ffffff"/>
                </a:solidFill>
              </a:uFill>
              <a:latin typeface="Arial"/>
            </a:endParaRPr>
          </a:p>
          <a:p>
            <a:pPr lvl="1" marL="743040" indent="-28548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Alleenstaande</a:t>
            </a:r>
            <a:r>
              <a:rPr b="0" lang="nl-NL" sz="2400" spc="-1" strike="noStrike">
                <a:solidFill>
                  <a:srgbClr val="000000"/>
                </a:solidFill>
                <a:uFill>
                  <a:solidFill>
                    <a:srgbClr val="ffffff"/>
                  </a:solidFill>
                </a:uFill>
                <a:latin typeface="Verdana"/>
                <a:ea typeface="Verdana"/>
              </a:rPr>
              <a:t>	</a:t>
            </a:r>
            <a:r>
              <a:rPr b="0" lang="nl-NL" sz="2400" spc="-1" strike="noStrike">
                <a:solidFill>
                  <a:srgbClr val="000000"/>
                </a:solidFill>
                <a:uFill>
                  <a:solidFill>
                    <a:srgbClr val="ffffff"/>
                  </a:solidFill>
                </a:uFill>
                <a:latin typeface="Verdana"/>
                <a:ea typeface="Verdana"/>
              </a:rPr>
              <a:t>	</a:t>
            </a:r>
            <a:r>
              <a:rPr b="0" lang="nl-NL" sz="2400" spc="-1" strike="noStrike">
                <a:solidFill>
                  <a:srgbClr val="000000"/>
                </a:solidFill>
                <a:uFill>
                  <a:solidFill>
                    <a:srgbClr val="ffffff"/>
                  </a:solidFill>
                </a:uFill>
                <a:latin typeface="Verdana"/>
                <a:ea typeface="Verdana"/>
              </a:rPr>
              <a:t>	</a:t>
            </a:r>
            <a:r>
              <a:rPr b="0" lang="nl-NL" sz="2400" spc="-1" strike="noStrike">
                <a:solidFill>
                  <a:srgbClr val="000000"/>
                </a:solidFill>
                <a:uFill>
                  <a:solidFill>
                    <a:srgbClr val="ffffff"/>
                  </a:solidFill>
                </a:uFill>
                <a:latin typeface="Verdana"/>
                <a:ea typeface="Verdana"/>
              </a:rPr>
              <a:t>€   6.020,00 </a:t>
            </a:r>
            <a:endParaRPr b="0" lang="nl-NL" sz="1800" spc="-1" strike="noStrike">
              <a:solidFill>
                <a:srgbClr val="000000"/>
              </a:solidFill>
              <a:uFill>
                <a:solidFill>
                  <a:srgbClr val="ffffff"/>
                </a:solidFill>
              </a:uFill>
              <a:latin typeface="Arial"/>
            </a:endParaRPr>
          </a:p>
          <a:p>
            <a:pPr lvl="1" marL="743040" indent="-285480">
              <a:lnSpc>
                <a:spcPct val="150000"/>
              </a:lnSpc>
              <a:buClr>
                <a:srgbClr val="000000"/>
              </a:buClr>
              <a:buFont typeface="Arial"/>
              <a:buChar char="•"/>
            </a:pPr>
            <a:r>
              <a:rPr b="0" lang="nl-NL" sz="2400" spc="-1" strike="noStrike">
                <a:solidFill>
                  <a:srgbClr val="000000"/>
                </a:solidFill>
                <a:uFill>
                  <a:solidFill>
                    <a:srgbClr val="ffffff"/>
                  </a:solidFill>
                </a:uFill>
                <a:latin typeface="Verdana"/>
                <a:ea typeface="Verdana"/>
              </a:rPr>
              <a:t>Gehuwden/samenwonenden</a:t>
            </a:r>
            <a:r>
              <a:rPr b="0" lang="nl-NL" sz="2400" spc="-1" strike="noStrike">
                <a:solidFill>
                  <a:srgbClr val="000000"/>
                </a:solidFill>
                <a:uFill>
                  <a:solidFill>
                    <a:srgbClr val="ffffff"/>
                  </a:solidFill>
                </a:uFill>
                <a:latin typeface="Verdana"/>
                <a:ea typeface="Verdana"/>
              </a:rPr>
              <a:t>	</a:t>
            </a:r>
            <a:r>
              <a:rPr b="0" lang="nl-NL" sz="2400" spc="-1" strike="noStrike">
                <a:solidFill>
                  <a:srgbClr val="000000"/>
                </a:solidFill>
                <a:uFill>
                  <a:solidFill>
                    <a:srgbClr val="ffffff"/>
                  </a:solidFill>
                </a:uFill>
                <a:latin typeface="Verdana"/>
                <a:ea typeface="Verdana"/>
              </a:rPr>
              <a:t>€ 12.040,00</a:t>
            </a:r>
            <a:endParaRPr b="0" lang="nl-NL" sz="1800" spc="-1" strike="noStrike">
              <a:solidFill>
                <a:srgbClr val="000000"/>
              </a:solidFill>
              <a:uFill>
                <a:solidFill>
                  <a:srgbClr val="ffffff"/>
                </a:solidFill>
              </a:uFill>
              <a:latin typeface="Arial"/>
            </a:endParaRPr>
          </a:p>
          <a:p>
            <a:pPr marL="457200">
              <a:lnSpc>
                <a:spcPct val="150000"/>
              </a:lnSpc>
            </a:pPr>
            <a:r>
              <a:rPr b="0" lang="nl-NL" sz="2400" spc="-1" strike="noStrike">
                <a:solidFill>
                  <a:srgbClr val="000000"/>
                </a:solidFill>
                <a:uFill>
                  <a:solidFill>
                    <a:srgbClr val="ffffff"/>
                  </a:solidFill>
                </a:uFill>
                <a:latin typeface="Verdana"/>
                <a:ea typeface="Verdana"/>
              </a:rPr>
              <a:t>   </a:t>
            </a:r>
            <a:r>
              <a:rPr b="0" lang="nl-NL" sz="2400" spc="-1" strike="noStrike">
                <a:solidFill>
                  <a:srgbClr val="000000"/>
                </a:solidFill>
                <a:uFill>
                  <a:solidFill>
                    <a:srgbClr val="ffffff"/>
                  </a:solidFill>
                </a:uFill>
                <a:latin typeface="Verdana"/>
                <a:ea typeface="Verdana"/>
              </a:rPr>
              <a:t>en alleenstaande ouders</a:t>
            </a:r>
            <a:endParaRPr b="0" lang="nl-NL" sz="1800" spc="-1" strike="noStrike">
              <a:solidFill>
                <a:srgbClr val="000000"/>
              </a:solidFill>
              <a:uFill>
                <a:solidFill>
                  <a:srgbClr val="ffffff"/>
                </a:solidFill>
              </a:uFill>
              <a:latin typeface="Arial"/>
            </a:endParaRPr>
          </a:p>
        </p:txBody>
      </p:sp>
      <p:pic>
        <p:nvPicPr>
          <p:cNvPr id="469" name="Picture 2" descr=""/>
          <p:cNvPicPr/>
          <p:nvPr/>
        </p:nvPicPr>
        <p:blipFill>
          <a:blip r:embed="rId1"/>
          <a:srcRect l="3259" t="11918" r="2983" b="11464"/>
          <a:stretch/>
        </p:blipFill>
        <p:spPr>
          <a:xfrm>
            <a:off x="6019920" y="6108120"/>
            <a:ext cx="2817360" cy="671040"/>
          </a:xfrm>
          <a:prstGeom prst="rect">
            <a:avLst/>
          </a:prstGeom>
          <a:ln>
            <a:noFill/>
          </a:ln>
        </p:spPr>
      </p:pic>
    </p:spTree>
  </p:cSld>
  <p:transition spd="slow">
    <p:randomBar dir="vert"/>
  </p:transition>
  <p:timing>
    <p:tnLst>
      <p:par>
        <p:cTn id="96" dur="indefinite" restart="never" nodeType="tmRoot">
          <p:childTnLst>
            <p:seq>
              <p:cTn id="97" dur="indefinite" nodeType="mainSeq">
                <p:childTnLst>
                  <p:par>
                    <p:cTn id="98" fill="hold">
                      <p:stCondLst>
                        <p:cond delay="indefinite"/>
                      </p:stCondLst>
                      <p:childTnLst>
                        <p:par>
                          <p:cTn id="99" fill="hold">
                            <p:stCondLst>
                              <p:cond delay="0"/>
                            </p:stCondLst>
                            <p:childTnLst>
                              <p:par>
                                <p:cTn id="100" nodeType="clickEffect" fill="hold" presetClass="entr" presetID="2" presetSubtype="4">
                                  <p:stCondLst>
                                    <p:cond delay="0"/>
                                  </p:stCondLst>
                                  <p:childTnLst>
                                    <p:set>
                                      <p:cBhvr>
                                        <p:cTn id="101" dur="1" fill="hold">
                                          <p:stCondLst>
                                            <p:cond delay="0"/>
                                          </p:stCondLst>
                                        </p:cTn>
                                        <p:tgtEl>
                                          <p:spTgt spid="468">
                                            <p:txEl>
                                              <p:pRg st="52" end="61"/>
                                            </p:txEl>
                                          </p:spTgt>
                                        </p:tgtEl>
                                        <p:attrNameLst>
                                          <p:attrName>style.visibility</p:attrName>
                                        </p:attrNameLst>
                                      </p:cBhvr>
                                      <p:to>
                                        <p:strVal val="visible"/>
                                      </p:to>
                                    </p:set>
                                    <p:anim calcmode="lin" valueType="num">
                                      <p:cBhvr additive="repl">
                                        <p:cTn id="102" dur="500" fill="hold"/>
                                        <p:tgtEl>
                                          <p:spTgt spid="468">
                                            <p:txEl>
                                              <p:pRg st="52" end="61"/>
                                            </p:txEl>
                                          </p:spTgt>
                                        </p:tgtEl>
                                        <p:attrNameLst>
                                          <p:attrName>ppt_x</p:attrName>
                                        </p:attrNameLst>
                                      </p:cBhvr>
                                      <p:tavLst>
                                        <p:tav tm="0">
                                          <p:val>
                                            <p:strVal val="#ppt_x"/>
                                          </p:val>
                                        </p:tav>
                                        <p:tav tm="100000">
                                          <p:val>
                                            <p:strVal val="#ppt_x"/>
                                          </p:val>
                                        </p:tav>
                                      </p:tavLst>
                                    </p:anim>
                                    <p:anim calcmode="lin" valueType="num">
                                      <p:cBhvr additive="repl">
                                        <p:cTn id="103" dur="500" fill="hold"/>
                                        <p:tgtEl>
                                          <p:spTgt spid="468">
                                            <p:txEl>
                                              <p:pRg st="52" end="61"/>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2" presetSubtype="4">
                                  <p:stCondLst>
                                    <p:cond delay="0"/>
                                  </p:stCondLst>
                                  <p:childTnLst>
                                    <p:set>
                                      <p:cBhvr>
                                        <p:cTn id="107" dur="1" fill="hold">
                                          <p:stCondLst>
                                            <p:cond delay="0"/>
                                          </p:stCondLst>
                                        </p:cTn>
                                        <p:tgtEl>
                                          <p:spTgt spid="468">
                                            <p:txEl>
                                              <p:pRg st="61" end="75"/>
                                            </p:txEl>
                                          </p:spTgt>
                                        </p:tgtEl>
                                        <p:attrNameLst>
                                          <p:attrName>style.visibility</p:attrName>
                                        </p:attrNameLst>
                                      </p:cBhvr>
                                      <p:to>
                                        <p:strVal val="visible"/>
                                      </p:to>
                                    </p:set>
                                    <p:anim calcmode="lin" valueType="num">
                                      <p:cBhvr additive="repl">
                                        <p:cTn id="108" dur="500" fill="hold"/>
                                        <p:tgtEl>
                                          <p:spTgt spid="468">
                                            <p:txEl>
                                              <p:pRg st="61" end="75"/>
                                            </p:txEl>
                                          </p:spTgt>
                                        </p:tgtEl>
                                        <p:attrNameLst>
                                          <p:attrName>ppt_x</p:attrName>
                                        </p:attrNameLst>
                                      </p:cBhvr>
                                      <p:tavLst>
                                        <p:tav tm="0">
                                          <p:val>
                                            <p:strVal val="#ppt_x"/>
                                          </p:val>
                                        </p:tav>
                                        <p:tav tm="100000">
                                          <p:val>
                                            <p:strVal val="#ppt_x"/>
                                          </p:val>
                                        </p:tav>
                                      </p:tavLst>
                                    </p:anim>
                                    <p:anim calcmode="lin" valueType="num">
                                      <p:cBhvr additive="repl">
                                        <p:cTn id="109" dur="500" fill="hold"/>
                                        <p:tgtEl>
                                          <p:spTgt spid="468">
                                            <p:txEl>
                                              <p:pRg st="61" end="75"/>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2" presetSubtype="4">
                                  <p:stCondLst>
                                    <p:cond delay="0"/>
                                  </p:stCondLst>
                                  <p:childTnLst>
                                    <p:set>
                                      <p:cBhvr>
                                        <p:cTn id="113" dur="1" fill="hold">
                                          <p:stCondLst>
                                            <p:cond delay="0"/>
                                          </p:stCondLst>
                                        </p:cTn>
                                        <p:tgtEl>
                                          <p:spTgt spid="468">
                                            <p:txEl>
                                              <p:pRg st="75" end="98"/>
                                            </p:txEl>
                                          </p:spTgt>
                                        </p:tgtEl>
                                        <p:attrNameLst>
                                          <p:attrName>style.visibility</p:attrName>
                                        </p:attrNameLst>
                                      </p:cBhvr>
                                      <p:to>
                                        <p:strVal val="visible"/>
                                      </p:to>
                                    </p:set>
                                    <p:anim calcmode="lin" valueType="num">
                                      <p:cBhvr additive="repl">
                                        <p:cTn id="114" dur="500" fill="hold"/>
                                        <p:tgtEl>
                                          <p:spTgt spid="468">
                                            <p:txEl>
                                              <p:pRg st="75" end="98"/>
                                            </p:txEl>
                                          </p:spTgt>
                                        </p:tgtEl>
                                        <p:attrNameLst>
                                          <p:attrName>ppt_x</p:attrName>
                                        </p:attrNameLst>
                                      </p:cBhvr>
                                      <p:tavLst>
                                        <p:tav tm="0">
                                          <p:val>
                                            <p:strVal val="#ppt_x"/>
                                          </p:val>
                                        </p:tav>
                                        <p:tav tm="100000">
                                          <p:val>
                                            <p:strVal val="#ppt_x"/>
                                          </p:val>
                                        </p:tav>
                                      </p:tavLst>
                                    </p:anim>
                                    <p:anim calcmode="lin" valueType="num">
                                      <p:cBhvr additive="repl">
                                        <p:cTn id="115" dur="500" fill="hold"/>
                                        <p:tgtEl>
                                          <p:spTgt spid="468">
                                            <p:txEl>
                                              <p:pRg st="75" end="98"/>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2" presetSubtype="4">
                                  <p:stCondLst>
                                    <p:cond delay="0"/>
                                  </p:stCondLst>
                                  <p:childTnLst>
                                    <p:set>
                                      <p:cBhvr>
                                        <p:cTn id="119" dur="1" fill="hold">
                                          <p:stCondLst>
                                            <p:cond delay="0"/>
                                          </p:stCondLst>
                                        </p:cTn>
                                        <p:tgtEl>
                                          <p:spTgt spid="468">
                                            <p:txEl>
                                              <p:pRg st="99" end="145"/>
                                            </p:txEl>
                                          </p:spTgt>
                                        </p:tgtEl>
                                        <p:attrNameLst>
                                          <p:attrName>style.visibility</p:attrName>
                                        </p:attrNameLst>
                                      </p:cBhvr>
                                      <p:to>
                                        <p:strVal val="visible"/>
                                      </p:to>
                                    </p:set>
                                    <p:anim calcmode="lin" valueType="num">
                                      <p:cBhvr additive="repl">
                                        <p:cTn id="120" dur="500" fill="hold"/>
                                        <p:tgtEl>
                                          <p:spTgt spid="468">
                                            <p:txEl>
                                              <p:pRg st="99" end="145"/>
                                            </p:txEl>
                                          </p:spTgt>
                                        </p:tgtEl>
                                        <p:attrNameLst>
                                          <p:attrName>ppt_x</p:attrName>
                                        </p:attrNameLst>
                                      </p:cBhvr>
                                      <p:tavLst>
                                        <p:tav tm="0">
                                          <p:val>
                                            <p:strVal val="#ppt_x"/>
                                          </p:val>
                                        </p:tav>
                                        <p:tav tm="100000">
                                          <p:val>
                                            <p:strVal val="#ppt_x"/>
                                          </p:val>
                                        </p:tav>
                                      </p:tavLst>
                                    </p:anim>
                                    <p:anim calcmode="lin" valueType="num">
                                      <p:cBhvr additive="repl">
                                        <p:cTn id="121" dur="500" fill="hold"/>
                                        <p:tgtEl>
                                          <p:spTgt spid="468">
                                            <p:txEl>
                                              <p:pRg st="99" end="145"/>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nodeType="clickEffect" fill="hold" presetClass="entr" presetID="2" presetSubtype="4">
                                  <p:stCondLst>
                                    <p:cond delay="0"/>
                                  </p:stCondLst>
                                  <p:childTnLst>
                                    <p:set>
                                      <p:cBhvr>
                                        <p:cTn id="125" dur="1" fill="hold">
                                          <p:stCondLst>
                                            <p:cond delay="0"/>
                                          </p:stCondLst>
                                        </p:cTn>
                                        <p:tgtEl>
                                          <p:spTgt spid="468">
                                            <p:txEl>
                                              <p:pRg st="145" end="169"/>
                                            </p:txEl>
                                          </p:spTgt>
                                        </p:tgtEl>
                                        <p:attrNameLst>
                                          <p:attrName>style.visibility</p:attrName>
                                        </p:attrNameLst>
                                      </p:cBhvr>
                                      <p:to>
                                        <p:strVal val="visible"/>
                                      </p:to>
                                    </p:set>
                                    <p:anim calcmode="lin" valueType="num">
                                      <p:cBhvr additive="repl">
                                        <p:cTn id="126" dur="500" fill="hold"/>
                                        <p:tgtEl>
                                          <p:spTgt spid="468">
                                            <p:txEl>
                                              <p:pRg st="145" end="169"/>
                                            </p:txEl>
                                          </p:spTgt>
                                        </p:tgtEl>
                                        <p:attrNameLst>
                                          <p:attrName>ppt_x</p:attrName>
                                        </p:attrNameLst>
                                      </p:cBhvr>
                                      <p:tavLst>
                                        <p:tav tm="0">
                                          <p:val>
                                            <p:strVal val="#ppt_x"/>
                                          </p:val>
                                        </p:tav>
                                        <p:tav tm="100000">
                                          <p:val>
                                            <p:strVal val="#ppt_x"/>
                                          </p:val>
                                        </p:tav>
                                      </p:tavLst>
                                    </p:anim>
                                    <p:anim calcmode="lin" valueType="num">
                                      <p:cBhvr additive="repl">
                                        <p:cTn id="127" dur="500" fill="hold"/>
                                        <p:tgtEl>
                                          <p:spTgt spid="468">
                                            <p:txEl>
                                              <p:pRg st="145" end="169"/>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2" presetSubtype="4">
                                  <p:stCondLst>
                                    <p:cond delay="0"/>
                                  </p:stCondLst>
                                  <p:childTnLst>
                                    <p:set>
                                      <p:cBhvr>
                                        <p:cTn id="131" dur="1" fill="hold">
                                          <p:stCondLst>
                                            <p:cond delay="0"/>
                                          </p:stCondLst>
                                        </p:cTn>
                                        <p:tgtEl>
                                          <p:spTgt spid="468">
                                            <p:txEl>
                                              <p:pRg st="169" end="199"/>
                                            </p:txEl>
                                          </p:spTgt>
                                        </p:tgtEl>
                                        <p:attrNameLst>
                                          <p:attrName>style.visibility</p:attrName>
                                        </p:attrNameLst>
                                      </p:cBhvr>
                                      <p:to>
                                        <p:strVal val="visible"/>
                                      </p:to>
                                    </p:set>
                                    <p:anim calcmode="lin" valueType="num">
                                      <p:cBhvr additive="repl">
                                        <p:cTn id="132" dur="500" fill="hold"/>
                                        <p:tgtEl>
                                          <p:spTgt spid="468">
                                            <p:txEl>
                                              <p:pRg st="169" end="199"/>
                                            </p:txEl>
                                          </p:spTgt>
                                        </p:tgtEl>
                                        <p:attrNameLst>
                                          <p:attrName>ppt_x</p:attrName>
                                        </p:attrNameLst>
                                      </p:cBhvr>
                                      <p:tavLst>
                                        <p:tav tm="0">
                                          <p:val>
                                            <p:strVal val="#ppt_x"/>
                                          </p:val>
                                        </p:tav>
                                        <p:tav tm="100000">
                                          <p:val>
                                            <p:strVal val="#ppt_x"/>
                                          </p:val>
                                        </p:tav>
                                      </p:tavLst>
                                    </p:anim>
                                    <p:anim calcmode="lin" valueType="num">
                                      <p:cBhvr additive="repl">
                                        <p:cTn id="133" dur="500" fill="hold"/>
                                        <p:tgtEl>
                                          <p:spTgt spid="468">
                                            <p:txEl>
                                              <p:pRg st="169" end="199"/>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nodeType="clickEffect" fill="hold" presetClass="entr" presetID="2" presetSubtype="4">
                                  <p:stCondLst>
                                    <p:cond delay="0"/>
                                  </p:stCondLst>
                                  <p:childTnLst>
                                    <p:set>
                                      <p:cBhvr>
                                        <p:cTn id="137" dur="1" fill="hold">
                                          <p:stCondLst>
                                            <p:cond delay="0"/>
                                          </p:stCondLst>
                                        </p:cTn>
                                        <p:tgtEl>
                                          <p:spTgt spid="468">
                                            <p:txEl>
                                              <p:pRg st="199" end="234"/>
                                            </p:txEl>
                                          </p:spTgt>
                                        </p:tgtEl>
                                        <p:attrNameLst>
                                          <p:attrName>style.visibility</p:attrName>
                                        </p:attrNameLst>
                                      </p:cBhvr>
                                      <p:to>
                                        <p:strVal val="visible"/>
                                      </p:to>
                                    </p:set>
                                    <p:anim calcmode="lin" valueType="num">
                                      <p:cBhvr additive="repl">
                                        <p:cTn id="138" dur="500" fill="hold"/>
                                        <p:tgtEl>
                                          <p:spTgt spid="468">
                                            <p:txEl>
                                              <p:pRg st="199" end="234"/>
                                            </p:txEl>
                                          </p:spTgt>
                                        </p:tgtEl>
                                        <p:attrNameLst>
                                          <p:attrName>ppt_x</p:attrName>
                                        </p:attrNameLst>
                                      </p:cBhvr>
                                      <p:tavLst>
                                        <p:tav tm="0">
                                          <p:val>
                                            <p:strVal val="#ppt_x"/>
                                          </p:val>
                                        </p:tav>
                                        <p:tav tm="100000">
                                          <p:val>
                                            <p:strVal val="#ppt_x"/>
                                          </p:val>
                                        </p:tav>
                                      </p:tavLst>
                                    </p:anim>
                                    <p:anim calcmode="lin" valueType="num">
                                      <p:cBhvr additive="repl">
                                        <p:cTn id="139" dur="500" fill="hold"/>
                                        <p:tgtEl>
                                          <p:spTgt spid="468">
                                            <p:txEl>
                                              <p:pRg st="199" end="234"/>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nodeType="clickEffect" fill="hold" presetClass="entr" presetID="2" presetSubtype="4">
                                  <p:stCondLst>
                                    <p:cond delay="0"/>
                                  </p:stCondLst>
                                  <p:childTnLst>
                                    <p:set>
                                      <p:cBhvr>
                                        <p:cTn id="143" dur="1" fill="hold">
                                          <p:stCondLst>
                                            <p:cond delay="0"/>
                                          </p:stCondLst>
                                        </p:cTn>
                                        <p:tgtEl>
                                          <p:spTgt spid="468">
                                            <p:txEl>
                                              <p:pRg st="234" end="261"/>
                                            </p:txEl>
                                          </p:spTgt>
                                        </p:tgtEl>
                                        <p:attrNameLst>
                                          <p:attrName>style.visibility</p:attrName>
                                        </p:attrNameLst>
                                      </p:cBhvr>
                                      <p:to>
                                        <p:strVal val="visible"/>
                                      </p:to>
                                    </p:set>
                                    <p:anim calcmode="lin" valueType="num">
                                      <p:cBhvr additive="repl">
                                        <p:cTn id="144" dur="500" fill="hold"/>
                                        <p:tgtEl>
                                          <p:spTgt spid="468">
                                            <p:txEl>
                                              <p:pRg st="234" end="261"/>
                                            </p:txEl>
                                          </p:spTgt>
                                        </p:tgtEl>
                                        <p:attrNameLst>
                                          <p:attrName>ppt_x</p:attrName>
                                        </p:attrNameLst>
                                      </p:cBhvr>
                                      <p:tavLst>
                                        <p:tav tm="0">
                                          <p:val>
                                            <p:strVal val="#ppt_x"/>
                                          </p:val>
                                        </p:tav>
                                        <p:tav tm="100000">
                                          <p:val>
                                            <p:strVal val="#ppt_x"/>
                                          </p:val>
                                        </p:tav>
                                      </p:tavLst>
                                    </p:anim>
                                    <p:anim calcmode="lin" valueType="num">
                                      <p:cBhvr additive="repl">
                                        <p:cTn id="145" dur="500" fill="hold"/>
                                        <p:tgtEl>
                                          <p:spTgt spid="468">
                                            <p:txEl>
                                              <p:pRg st="234" end="26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457200" y="274680"/>
            <a:ext cx="8229240" cy="1142640"/>
          </a:xfrm>
          <a:prstGeom prst="rect">
            <a:avLst/>
          </a:prstGeom>
          <a:noFill/>
          <a:ln>
            <a:noFill/>
          </a:ln>
        </p:spPr>
        <p:txBody>
          <a:bodyPr anchor="ctr"/>
          <a:p>
            <a:pPr algn="ctr">
              <a:lnSpc>
                <a:spcPct val="100000"/>
              </a:lnSpc>
            </a:pPr>
            <a:r>
              <a:rPr b="1" lang="nl-NL" sz="4400" spc="-1" strike="noStrike">
                <a:solidFill>
                  <a:srgbClr val="17375e"/>
                </a:solidFill>
                <a:uFill>
                  <a:solidFill>
                    <a:srgbClr val="ffffff"/>
                  </a:solidFill>
                </a:uFill>
                <a:latin typeface="Calibri"/>
              </a:rPr>
              <a:t>Vermogen bij koopwoning</a:t>
            </a:r>
            <a:endParaRPr b="0" lang="nl-NL" sz="1800" spc="-1" strike="noStrike">
              <a:solidFill>
                <a:srgbClr val="000000"/>
              </a:solidFill>
              <a:uFill>
                <a:solidFill>
                  <a:srgbClr val="ffffff"/>
                </a:solidFill>
              </a:uFill>
              <a:latin typeface="Calibri"/>
            </a:endParaRPr>
          </a:p>
        </p:txBody>
      </p:sp>
      <p:sp>
        <p:nvSpPr>
          <p:cNvPr id="471" name="TextShape 2"/>
          <p:cNvSpPr txBox="1"/>
          <p:nvPr/>
        </p:nvSpPr>
        <p:spPr>
          <a:xfrm>
            <a:off x="457200" y="1600200"/>
            <a:ext cx="8229240" cy="4525560"/>
          </a:xfrm>
          <a:prstGeom prst="rect">
            <a:avLst/>
          </a:prstGeom>
          <a:noFill/>
          <a:ln>
            <a:noFill/>
          </a:ln>
        </p:spPr>
        <p:txBody>
          <a:bodyPr/>
          <a:p>
            <a:pPr marL="343080" indent="-342720">
              <a:lnSpc>
                <a:spcPct val="100000"/>
              </a:lnSpc>
              <a:buClr>
                <a:srgbClr val="000000"/>
              </a:buClr>
              <a:buFont typeface="Arial"/>
              <a:buChar char="•"/>
            </a:pPr>
            <a:r>
              <a:rPr b="0" lang="nl-NL" sz="3200" spc="-1" strike="noStrike">
                <a:solidFill>
                  <a:srgbClr val="000000"/>
                </a:solidFill>
                <a:uFill>
                  <a:solidFill>
                    <a:srgbClr val="ffffff"/>
                  </a:solidFill>
                </a:uFill>
                <a:latin typeface="Calibri"/>
              </a:rPr>
              <a:t>Waarde van de woning (Woz) hierin bepalend</a:t>
            </a: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nl-NL" sz="3200" spc="-1" strike="noStrike">
                <a:solidFill>
                  <a:srgbClr val="000000"/>
                </a:solidFill>
                <a:uFill>
                  <a:solidFill>
                    <a:srgbClr val="ffffff"/>
                  </a:solidFill>
                </a:uFill>
                <a:latin typeface="Calibri"/>
              </a:rPr>
              <a:t>Bij een (over)waarde van € 50.800,- wordt een krediethypotheek verstrekt</a:t>
            </a:r>
            <a:endParaRPr b="0" lang="nl-NL"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nl-NL" sz="3200" spc="-1" strike="noStrike">
                <a:solidFill>
                  <a:srgbClr val="000000"/>
                </a:solidFill>
                <a:uFill>
                  <a:solidFill>
                    <a:srgbClr val="ffffff"/>
                  </a:solidFill>
                </a:uFill>
                <a:latin typeface="Calibri"/>
              </a:rPr>
              <a:t>Bijstand in de vorm van een lening</a:t>
            </a:r>
            <a:endParaRPr b="0" lang="nl-NL" sz="3200" spc="-1" strike="noStrike">
              <a:solidFill>
                <a:srgbClr val="000000"/>
              </a:solidFill>
              <a:uFill>
                <a:solidFill>
                  <a:srgbClr val="ffffff"/>
                </a:solidFill>
              </a:uFill>
              <a:latin typeface="Calibri"/>
            </a:endParaRPr>
          </a:p>
        </p:txBody>
      </p:sp>
    </p:spTree>
  </p:cSld>
  <p:timing>
    <p:tnLst>
      <p:par>
        <p:cTn id="146" dur="indefinite" restart="never" nodeType="tmRoot">
          <p:childTnLst>
            <p:seq>
              <p:cTn id="147"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2" name="Picture 2" descr=""/>
          <p:cNvPicPr/>
          <p:nvPr/>
        </p:nvPicPr>
        <p:blipFill>
          <a:blip r:embed="rId1"/>
          <a:srcRect l="3259" t="11918" r="2983" b="11464"/>
          <a:stretch/>
        </p:blipFill>
        <p:spPr>
          <a:xfrm>
            <a:off x="6228360" y="6020640"/>
            <a:ext cx="2817360" cy="671040"/>
          </a:xfrm>
          <a:prstGeom prst="rect">
            <a:avLst/>
          </a:prstGeom>
          <a:ln>
            <a:noFill/>
          </a:ln>
        </p:spPr>
      </p:pic>
      <p:sp>
        <p:nvSpPr>
          <p:cNvPr id="473" name="TextShape 1"/>
          <p:cNvSpPr txBox="1"/>
          <p:nvPr/>
        </p:nvSpPr>
        <p:spPr>
          <a:xfrm>
            <a:off x="457200" y="274680"/>
            <a:ext cx="8229240" cy="1142640"/>
          </a:xfrm>
          <a:prstGeom prst="rect">
            <a:avLst/>
          </a:prstGeom>
          <a:noFill/>
          <a:ln>
            <a:noFill/>
          </a:ln>
        </p:spPr>
        <p:txBody>
          <a:bodyPr anchor="ctr"/>
          <a:p>
            <a:pPr>
              <a:lnSpc>
                <a:spcPct val="100000"/>
              </a:lnSpc>
            </a:pPr>
            <a:r>
              <a:rPr b="1" lang="nl-NL" sz="3600" spc="-1" strike="noStrike">
                <a:solidFill>
                  <a:srgbClr val="002060"/>
                </a:solidFill>
                <a:uFill>
                  <a:solidFill>
                    <a:srgbClr val="ffffff"/>
                  </a:solidFill>
                </a:uFill>
                <a:latin typeface="Verdana"/>
                <a:ea typeface="Verdana"/>
              </a:rPr>
              <a:t>Inlichtingenplicht</a:t>
            </a:r>
            <a:endParaRPr b="0" lang="nl-NL" sz="1800" spc="-1" strike="noStrike">
              <a:solidFill>
                <a:srgbClr val="000000"/>
              </a:solidFill>
              <a:uFill>
                <a:solidFill>
                  <a:srgbClr val="ffffff"/>
                </a:solidFill>
              </a:uFill>
              <a:latin typeface="Calibri"/>
            </a:endParaRPr>
          </a:p>
        </p:txBody>
      </p:sp>
      <p:sp>
        <p:nvSpPr>
          <p:cNvPr id="474" name="TextShape 2"/>
          <p:cNvSpPr txBox="1"/>
          <p:nvPr/>
        </p:nvSpPr>
        <p:spPr>
          <a:xfrm>
            <a:off x="0" y="1557360"/>
            <a:ext cx="8229240" cy="4174920"/>
          </a:xfrm>
          <a:prstGeom prst="rect">
            <a:avLst/>
          </a:prstGeom>
          <a:noFill/>
          <a:ln>
            <a:noFill/>
          </a:ln>
        </p:spPr>
        <p:txBody>
          <a:bodyPr/>
          <a:p>
            <a:pPr>
              <a:lnSpc>
                <a:spcPct val="120000"/>
              </a:lnSpc>
            </a:pPr>
            <a:r>
              <a:rPr b="1" lang="nl-NL" sz="2400" spc="-1" strike="noStrike">
                <a:solidFill>
                  <a:srgbClr val="002060"/>
                </a:solidFill>
                <a:uFill>
                  <a:solidFill>
                    <a:srgbClr val="ffffff"/>
                  </a:solidFill>
                </a:uFill>
                <a:latin typeface="Verdana"/>
                <a:ea typeface="Verdana"/>
              </a:rPr>
              <a:t>Een aantal voorbeelden:</a:t>
            </a:r>
            <a:endParaRPr b="0" lang="nl-NL" sz="32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Uw persoonlijke- en of uw gezinssituatie </a:t>
            </a:r>
            <a:endParaRPr b="0" lang="nl-NL" sz="32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Inkomsten (ook inkomsten van uw kinderen)</a:t>
            </a:r>
            <a:endParaRPr b="0" lang="nl-NL" sz="32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Verblijf in het buitenland </a:t>
            </a:r>
            <a:endParaRPr b="0" lang="nl-NL" sz="32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Het starten van een opleiding</a:t>
            </a:r>
            <a:endParaRPr b="0" lang="nl-NL" sz="32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Het doen van onbetaald werk (vrijwilligerswerk)</a:t>
            </a:r>
            <a:endParaRPr b="0" lang="nl-NL" sz="3200" spc="-1" strike="noStrike">
              <a:solidFill>
                <a:srgbClr val="000000"/>
              </a:solidFill>
              <a:uFill>
                <a:solidFill>
                  <a:srgbClr val="ffffff"/>
                </a:solidFill>
              </a:uFill>
              <a:latin typeface="Arial"/>
            </a:endParaRPr>
          </a:p>
          <a:p>
            <a:pPr marL="343080" indent="-342720">
              <a:lnSpc>
                <a:spcPct val="150000"/>
              </a:lnSpc>
              <a:buClr>
                <a:srgbClr val="000000"/>
              </a:buClr>
              <a:buFont typeface="Arial"/>
              <a:buChar char="•"/>
            </a:pPr>
            <a:r>
              <a:rPr b="0" lang="nl-NL" sz="2200" spc="-1" strike="noStrike">
                <a:solidFill>
                  <a:srgbClr val="000000"/>
                </a:solidFill>
                <a:uFill>
                  <a:solidFill>
                    <a:srgbClr val="ffffff"/>
                  </a:solidFill>
                </a:uFill>
                <a:latin typeface="Verdana"/>
                <a:ea typeface="Verdana"/>
              </a:rPr>
              <a:t>Het verkrijgen van/aanspraak maken op vermogen</a:t>
            </a:r>
            <a:endParaRPr b="0" lang="nl-NL" sz="3200" spc="-1" strike="noStrike">
              <a:solidFill>
                <a:srgbClr val="000000"/>
              </a:solidFill>
              <a:uFill>
                <a:solidFill>
                  <a:srgbClr val="ffffff"/>
                </a:solidFill>
              </a:uFill>
              <a:latin typeface="Arial"/>
            </a:endParaRPr>
          </a:p>
          <a:p>
            <a:pPr>
              <a:lnSpc>
                <a:spcPct val="150000"/>
              </a:lnSpc>
            </a:pPr>
            <a:endParaRPr b="0" lang="nl-NL" sz="3200" spc="-1" strike="noStrike">
              <a:solidFill>
                <a:srgbClr val="000000"/>
              </a:solidFill>
              <a:uFill>
                <a:solidFill>
                  <a:srgbClr val="ffffff"/>
                </a:solidFill>
              </a:uFill>
              <a:latin typeface="Arial"/>
            </a:endParaRPr>
          </a:p>
        </p:txBody>
      </p:sp>
      <p:pic>
        <p:nvPicPr>
          <p:cNvPr id="475" name="Picture 1" descr=""/>
          <p:cNvPicPr/>
          <p:nvPr/>
        </p:nvPicPr>
        <p:blipFill>
          <a:blip r:embed="rId2"/>
          <a:stretch/>
        </p:blipFill>
        <p:spPr>
          <a:xfrm>
            <a:off x="6525720" y="186120"/>
            <a:ext cx="2520000" cy="2165760"/>
          </a:xfrm>
          <a:prstGeom prst="rect">
            <a:avLst/>
          </a:prstGeom>
          <a:ln>
            <a:noFill/>
          </a:ln>
        </p:spPr>
      </p:pic>
    </p:spTree>
  </p:cSld>
  <p:transition spd="slow">
    <p:push dir="u"/>
  </p:transition>
  <p:timing>
    <p:tnLst>
      <p:par>
        <p:cTn id="148" dur="indefinite" restart="never" nodeType="tmRoot">
          <p:childTnLst>
            <p:seq>
              <p:cTn id="149" dur="indefinite" nodeType="mainSeq">
                <p:childTnLst>
                  <p:par>
                    <p:cTn id="150" fill="hold">
                      <p:stCondLst>
                        <p:cond delay="indefinite"/>
                      </p:stCondLst>
                      <p:childTnLst>
                        <p:par>
                          <p:cTn id="151" fill="hold">
                            <p:stCondLst>
                              <p:cond delay="0"/>
                            </p:stCondLst>
                            <p:childTnLst>
                              <p:par>
                                <p:cTn id="152" nodeType="clickEffect" fill="hold" presetClass="entr" presetID="2" presetSubtype="4">
                                  <p:stCondLst>
                                    <p:cond delay="0"/>
                                  </p:stCondLst>
                                  <p:childTnLst>
                                    <p:set>
                                      <p:cBhvr>
                                        <p:cTn id="153" dur="1" fill="hold">
                                          <p:stCondLst>
                                            <p:cond delay="0"/>
                                          </p:stCondLst>
                                        </p:cTn>
                                        <p:tgtEl>
                                          <p:spTgt spid="474">
                                            <p:txEl>
                                              <p:pRg st="24" end="66"/>
                                            </p:txEl>
                                          </p:spTgt>
                                        </p:tgtEl>
                                        <p:attrNameLst>
                                          <p:attrName>style.visibility</p:attrName>
                                        </p:attrNameLst>
                                      </p:cBhvr>
                                      <p:to>
                                        <p:strVal val="visible"/>
                                      </p:to>
                                    </p:set>
                                    <p:anim calcmode="lin" valueType="num">
                                      <p:cBhvr additive="repl">
                                        <p:cTn id="154" dur="500" fill="hold"/>
                                        <p:tgtEl>
                                          <p:spTgt spid="474">
                                            <p:txEl>
                                              <p:pRg st="24" end="66"/>
                                            </p:txEl>
                                          </p:spTgt>
                                        </p:tgtEl>
                                        <p:attrNameLst>
                                          <p:attrName>ppt_x</p:attrName>
                                        </p:attrNameLst>
                                      </p:cBhvr>
                                      <p:tavLst>
                                        <p:tav tm="0">
                                          <p:val>
                                            <p:strVal val="#ppt_x"/>
                                          </p:val>
                                        </p:tav>
                                        <p:tav tm="100000">
                                          <p:val>
                                            <p:strVal val="#ppt_x"/>
                                          </p:val>
                                        </p:tav>
                                      </p:tavLst>
                                    </p:anim>
                                    <p:anim calcmode="lin" valueType="num">
                                      <p:cBhvr additive="repl">
                                        <p:cTn id="155" dur="500" fill="hold"/>
                                        <p:tgtEl>
                                          <p:spTgt spid="474">
                                            <p:txEl>
                                              <p:pRg st="24" end="66"/>
                                            </p:txEl>
                                          </p:spTgt>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2" presetSubtype="4">
                                  <p:stCondLst>
                                    <p:cond delay="0"/>
                                  </p:stCondLst>
                                  <p:childTnLst>
                                    <p:set>
                                      <p:cBhvr>
                                        <p:cTn id="159" dur="1" fill="hold">
                                          <p:stCondLst>
                                            <p:cond delay="0"/>
                                          </p:stCondLst>
                                        </p:cTn>
                                        <p:tgtEl>
                                          <p:spTgt spid="474">
                                            <p:txEl>
                                              <p:pRg st="66" end="108"/>
                                            </p:txEl>
                                          </p:spTgt>
                                        </p:tgtEl>
                                        <p:attrNameLst>
                                          <p:attrName>style.visibility</p:attrName>
                                        </p:attrNameLst>
                                      </p:cBhvr>
                                      <p:to>
                                        <p:strVal val="visible"/>
                                      </p:to>
                                    </p:set>
                                    <p:anim calcmode="lin" valueType="num">
                                      <p:cBhvr additive="repl">
                                        <p:cTn id="160" dur="500" fill="hold"/>
                                        <p:tgtEl>
                                          <p:spTgt spid="474">
                                            <p:txEl>
                                              <p:pRg st="66" end="108"/>
                                            </p:txEl>
                                          </p:spTgt>
                                        </p:tgtEl>
                                        <p:attrNameLst>
                                          <p:attrName>ppt_x</p:attrName>
                                        </p:attrNameLst>
                                      </p:cBhvr>
                                      <p:tavLst>
                                        <p:tav tm="0">
                                          <p:val>
                                            <p:strVal val="#ppt_x"/>
                                          </p:val>
                                        </p:tav>
                                        <p:tav tm="100000">
                                          <p:val>
                                            <p:strVal val="#ppt_x"/>
                                          </p:val>
                                        </p:tav>
                                      </p:tavLst>
                                    </p:anim>
                                    <p:anim calcmode="lin" valueType="num">
                                      <p:cBhvr additive="repl">
                                        <p:cTn id="161" dur="500" fill="hold"/>
                                        <p:tgtEl>
                                          <p:spTgt spid="474">
                                            <p:txEl>
                                              <p:pRg st="66" end="108"/>
                                            </p:txEl>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nodeType="clickEffect" fill="hold" presetClass="entr" presetID="2" presetSubtype="4">
                                  <p:stCondLst>
                                    <p:cond delay="0"/>
                                  </p:stCondLst>
                                  <p:childTnLst>
                                    <p:set>
                                      <p:cBhvr>
                                        <p:cTn id="165" dur="1" fill="hold">
                                          <p:stCondLst>
                                            <p:cond delay="0"/>
                                          </p:stCondLst>
                                        </p:cTn>
                                        <p:tgtEl>
                                          <p:spTgt spid="474">
                                            <p:txEl>
                                              <p:pRg st="108" end="136"/>
                                            </p:txEl>
                                          </p:spTgt>
                                        </p:tgtEl>
                                        <p:attrNameLst>
                                          <p:attrName>style.visibility</p:attrName>
                                        </p:attrNameLst>
                                      </p:cBhvr>
                                      <p:to>
                                        <p:strVal val="visible"/>
                                      </p:to>
                                    </p:set>
                                    <p:anim calcmode="lin" valueType="num">
                                      <p:cBhvr additive="repl">
                                        <p:cTn id="166" dur="500" fill="hold"/>
                                        <p:tgtEl>
                                          <p:spTgt spid="474">
                                            <p:txEl>
                                              <p:pRg st="108" end="136"/>
                                            </p:txEl>
                                          </p:spTgt>
                                        </p:tgtEl>
                                        <p:attrNameLst>
                                          <p:attrName>ppt_x</p:attrName>
                                        </p:attrNameLst>
                                      </p:cBhvr>
                                      <p:tavLst>
                                        <p:tav tm="0">
                                          <p:val>
                                            <p:strVal val="#ppt_x"/>
                                          </p:val>
                                        </p:tav>
                                        <p:tav tm="100000">
                                          <p:val>
                                            <p:strVal val="#ppt_x"/>
                                          </p:val>
                                        </p:tav>
                                      </p:tavLst>
                                    </p:anim>
                                    <p:anim calcmode="lin" valueType="num">
                                      <p:cBhvr additive="repl">
                                        <p:cTn id="167" dur="500" fill="hold"/>
                                        <p:tgtEl>
                                          <p:spTgt spid="474">
                                            <p:txEl>
                                              <p:pRg st="108" end="136"/>
                                            </p:txEl>
                                          </p:spTgt>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nodeType="clickEffect" fill="hold" presetClass="entr" presetID="2" presetSubtype="4">
                                  <p:stCondLst>
                                    <p:cond delay="0"/>
                                  </p:stCondLst>
                                  <p:childTnLst>
                                    <p:set>
                                      <p:cBhvr>
                                        <p:cTn id="171" dur="1" fill="hold">
                                          <p:stCondLst>
                                            <p:cond delay="0"/>
                                          </p:stCondLst>
                                        </p:cTn>
                                        <p:tgtEl>
                                          <p:spTgt spid="474">
                                            <p:txEl>
                                              <p:pRg st="136" end="166"/>
                                            </p:txEl>
                                          </p:spTgt>
                                        </p:tgtEl>
                                        <p:attrNameLst>
                                          <p:attrName>style.visibility</p:attrName>
                                        </p:attrNameLst>
                                      </p:cBhvr>
                                      <p:to>
                                        <p:strVal val="visible"/>
                                      </p:to>
                                    </p:set>
                                    <p:anim calcmode="lin" valueType="num">
                                      <p:cBhvr additive="repl">
                                        <p:cTn id="172" dur="500" fill="hold"/>
                                        <p:tgtEl>
                                          <p:spTgt spid="474">
                                            <p:txEl>
                                              <p:pRg st="136" end="166"/>
                                            </p:txEl>
                                          </p:spTgt>
                                        </p:tgtEl>
                                        <p:attrNameLst>
                                          <p:attrName>ppt_x</p:attrName>
                                        </p:attrNameLst>
                                      </p:cBhvr>
                                      <p:tavLst>
                                        <p:tav tm="0">
                                          <p:val>
                                            <p:strVal val="#ppt_x"/>
                                          </p:val>
                                        </p:tav>
                                        <p:tav tm="100000">
                                          <p:val>
                                            <p:strVal val="#ppt_x"/>
                                          </p:val>
                                        </p:tav>
                                      </p:tavLst>
                                    </p:anim>
                                    <p:anim calcmode="lin" valueType="num">
                                      <p:cBhvr additive="repl">
                                        <p:cTn id="173" dur="500" fill="hold"/>
                                        <p:tgtEl>
                                          <p:spTgt spid="474">
                                            <p:txEl>
                                              <p:pRg st="136" end="166"/>
                                            </p:txEl>
                                          </p:spTgt>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2" presetSubtype="4">
                                  <p:stCondLst>
                                    <p:cond delay="0"/>
                                  </p:stCondLst>
                                  <p:childTnLst>
                                    <p:set>
                                      <p:cBhvr>
                                        <p:cTn id="177" dur="1" fill="hold">
                                          <p:stCondLst>
                                            <p:cond delay="0"/>
                                          </p:stCondLst>
                                        </p:cTn>
                                        <p:tgtEl>
                                          <p:spTgt spid="474">
                                            <p:txEl>
                                              <p:pRg st="166" end="214"/>
                                            </p:txEl>
                                          </p:spTgt>
                                        </p:tgtEl>
                                        <p:attrNameLst>
                                          <p:attrName>style.visibility</p:attrName>
                                        </p:attrNameLst>
                                      </p:cBhvr>
                                      <p:to>
                                        <p:strVal val="visible"/>
                                      </p:to>
                                    </p:set>
                                    <p:anim calcmode="lin" valueType="num">
                                      <p:cBhvr additive="repl">
                                        <p:cTn id="178" dur="500" fill="hold"/>
                                        <p:tgtEl>
                                          <p:spTgt spid="474">
                                            <p:txEl>
                                              <p:pRg st="166" end="214"/>
                                            </p:txEl>
                                          </p:spTgt>
                                        </p:tgtEl>
                                        <p:attrNameLst>
                                          <p:attrName>ppt_x</p:attrName>
                                        </p:attrNameLst>
                                      </p:cBhvr>
                                      <p:tavLst>
                                        <p:tav tm="0">
                                          <p:val>
                                            <p:strVal val="#ppt_x"/>
                                          </p:val>
                                        </p:tav>
                                        <p:tav tm="100000">
                                          <p:val>
                                            <p:strVal val="#ppt_x"/>
                                          </p:val>
                                        </p:tav>
                                      </p:tavLst>
                                    </p:anim>
                                    <p:anim calcmode="lin" valueType="num">
                                      <p:cBhvr additive="repl">
                                        <p:cTn id="179" dur="500" fill="hold"/>
                                        <p:tgtEl>
                                          <p:spTgt spid="474">
                                            <p:txEl>
                                              <p:pRg st="166" end="214"/>
                                            </p:txEl>
                                          </p:spTgt>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2" presetSubtype="4">
                                  <p:stCondLst>
                                    <p:cond delay="0"/>
                                  </p:stCondLst>
                                  <p:childTnLst>
                                    <p:set>
                                      <p:cBhvr>
                                        <p:cTn id="183" dur="1" fill="hold">
                                          <p:stCondLst>
                                            <p:cond delay="0"/>
                                          </p:stCondLst>
                                        </p:cTn>
                                        <p:tgtEl>
                                          <p:spTgt spid="474">
                                            <p:txEl>
                                              <p:pRg st="214" end="261"/>
                                            </p:txEl>
                                          </p:spTgt>
                                        </p:tgtEl>
                                        <p:attrNameLst>
                                          <p:attrName>style.visibility</p:attrName>
                                        </p:attrNameLst>
                                      </p:cBhvr>
                                      <p:to>
                                        <p:strVal val="visible"/>
                                      </p:to>
                                    </p:set>
                                    <p:anim calcmode="lin" valueType="num">
                                      <p:cBhvr additive="repl">
                                        <p:cTn id="184" dur="500" fill="hold"/>
                                        <p:tgtEl>
                                          <p:spTgt spid="474">
                                            <p:txEl>
                                              <p:pRg st="214" end="261"/>
                                            </p:txEl>
                                          </p:spTgt>
                                        </p:tgtEl>
                                        <p:attrNameLst>
                                          <p:attrName>ppt_x</p:attrName>
                                        </p:attrNameLst>
                                      </p:cBhvr>
                                      <p:tavLst>
                                        <p:tav tm="0">
                                          <p:val>
                                            <p:strVal val="#ppt_x"/>
                                          </p:val>
                                        </p:tav>
                                        <p:tav tm="100000">
                                          <p:val>
                                            <p:strVal val="#ppt_x"/>
                                          </p:val>
                                        </p:tav>
                                      </p:tavLst>
                                    </p:anim>
                                    <p:anim calcmode="lin" valueType="num">
                                      <p:cBhvr additive="repl">
                                        <p:cTn id="185" dur="500" fill="hold"/>
                                        <p:tgtEl>
                                          <p:spTgt spid="474">
                                            <p:txEl>
                                              <p:pRg st="214" end="26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2339640" y="332640"/>
            <a:ext cx="8229240" cy="1142640"/>
          </a:xfrm>
          <a:prstGeom prst="rect">
            <a:avLst/>
          </a:prstGeom>
          <a:noFill/>
          <a:ln>
            <a:noFill/>
          </a:ln>
        </p:spPr>
        <p:txBody>
          <a:bodyPr anchor="ctr"/>
          <a:p>
            <a:pPr>
              <a:lnSpc>
                <a:spcPct val="100000"/>
              </a:lnSpc>
            </a:pPr>
            <a:r>
              <a:rPr b="1" lang="nl-NL" sz="3600" spc="-1" strike="noStrike">
                <a:solidFill>
                  <a:srgbClr val="002060"/>
                </a:solidFill>
                <a:uFill>
                  <a:solidFill>
                    <a:srgbClr val="ffffff"/>
                  </a:solidFill>
                </a:uFill>
                <a:latin typeface="Verdana"/>
                <a:ea typeface="Verdana"/>
              </a:rPr>
              <a:t>Re-integratie</a:t>
            </a:r>
            <a:r>
              <a:rPr b="1" lang="nl-NL" sz="3600" spc="-1" strike="noStrike">
                <a:solidFill>
                  <a:srgbClr val="000000"/>
                </a:solidFill>
                <a:uFill>
                  <a:solidFill>
                    <a:srgbClr val="ffffff"/>
                  </a:solidFill>
                </a:uFill>
                <a:latin typeface="Verdana"/>
                <a:ea typeface="Verdana"/>
              </a:rPr>
              <a:t> </a:t>
            </a:r>
            <a:endParaRPr b="0" lang="nl-NL" sz="1800" spc="-1" strike="noStrike">
              <a:solidFill>
                <a:srgbClr val="000000"/>
              </a:solidFill>
              <a:uFill>
                <a:solidFill>
                  <a:srgbClr val="ffffff"/>
                </a:solidFill>
              </a:uFill>
              <a:latin typeface="Calibri"/>
            </a:endParaRPr>
          </a:p>
        </p:txBody>
      </p:sp>
      <p:sp>
        <p:nvSpPr>
          <p:cNvPr id="477" name="TextShape 2"/>
          <p:cNvSpPr txBox="1"/>
          <p:nvPr/>
        </p:nvSpPr>
        <p:spPr>
          <a:xfrm>
            <a:off x="3672000" y="1476360"/>
            <a:ext cx="5471640" cy="4525560"/>
          </a:xfrm>
          <a:prstGeom prst="rect">
            <a:avLst/>
          </a:prstGeom>
          <a:noFill/>
          <a:ln>
            <a:noFill/>
          </a:ln>
        </p:spPr>
        <p:txBody>
          <a:bodyPr/>
          <a:p>
            <a:pPr marL="343080" indent="-342720">
              <a:lnSpc>
                <a:spcPct val="150000"/>
              </a:lnSpc>
              <a:buClr>
                <a:srgbClr val="000000"/>
              </a:buClr>
              <a:buFont typeface="Arial"/>
              <a:buChar char="•"/>
            </a:pPr>
            <a:r>
              <a:rPr b="0" lang="nl-NL" sz="2800" spc="-1" strike="noStrike">
                <a:solidFill>
                  <a:srgbClr val="000000"/>
                </a:solidFill>
                <a:uFill>
                  <a:solidFill>
                    <a:srgbClr val="ffffff"/>
                  </a:solidFill>
                </a:uFill>
                <a:latin typeface="Verdana"/>
                <a:ea typeface="Verdana"/>
              </a:rPr>
              <a:t>Ondersteuning</a:t>
            </a:r>
            <a:endParaRPr b="0" lang="nl-NL" sz="3200" spc="-1" strike="noStrike">
              <a:solidFill>
                <a:srgbClr val="000000"/>
              </a:solidFill>
              <a:uFill>
                <a:solidFill>
                  <a:srgbClr val="ffffff"/>
                </a:solidFill>
              </a:uFill>
              <a:latin typeface="Calibri"/>
            </a:endParaRPr>
          </a:p>
          <a:p>
            <a:pPr marL="343080" indent="-342720">
              <a:lnSpc>
                <a:spcPct val="150000"/>
              </a:lnSpc>
              <a:buClr>
                <a:srgbClr val="000000"/>
              </a:buClr>
              <a:buFont typeface="Arial"/>
              <a:buChar char="•"/>
            </a:pPr>
            <a:r>
              <a:rPr b="0" lang="nl-NL" sz="2800" spc="-1" strike="noStrike">
                <a:solidFill>
                  <a:srgbClr val="000000"/>
                </a:solidFill>
                <a:uFill>
                  <a:solidFill>
                    <a:srgbClr val="ffffff"/>
                  </a:solidFill>
                </a:uFill>
                <a:latin typeface="Verdana"/>
                <a:ea typeface="Verdana"/>
              </a:rPr>
              <a:t>Arbeidsverplichting</a:t>
            </a:r>
            <a:endParaRPr b="0" lang="nl-NL" sz="3200" spc="-1" strike="noStrike">
              <a:solidFill>
                <a:srgbClr val="000000"/>
              </a:solidFill>
              <a:uFill>
                <a:solidFill>
                  <a:srgbClr val="ffffff"/>
                </a:solidFill>
              </a:uFill>
              <a:latin typeface="Calibri"/>
            </a:endParaRPr>
          </a:p>
          <a:p>
            <a:pPr marL="343080" indent="-342720">
              <a:lnSpc>
                <a:spcPct val="150000"/>
              </a:lnSpc>
              <a:buClr>
                <a:srgbClr val="000000"/>
              </a:buClr>
              <a:buFont typeface="Arial"/>
              <a:buChar char="•"/>
            </a:pPr>
            <a:r>
              <a:rPr b="0" lang="nl-NL" sz="2800" spc="-1" strike="noStrike">
                <a:solidFill>
                  <a:srgbClr val="000000"/>
                </a:solidFill>
                <a:uFill>
                  <a:solidFill>
                    <a:srgbClr val="ffffff"/>
                  </a:solidFill>
                </a:uFill>
                <a:latin typeface="Verdana"/>
                <a:ea typeface="Verdana"/>
              </a:rPr>
              <a:t>Re-integratieverplichting</a:t>
            </a:r>
            <a:endParaRPr b="0" lang="nl-NL" sz="3200" spc="-1" strike="noStrike">
              <a:solidFill>
                <a:srgbClr val="000000"/>
              </a:solidFill>
              <a:uFill>
                <a:solidFill>
                  <a:srgbClr val="ffffff"/>
                </a:solidFill>
              </a:uFill>
              <a:latin typeface="Calibri"/>
            </a:endParaRPr>
          </a:p>
          <a:p>
            <a:pPr marL="343080" indent="-342720">
              <a:lnSpc>
                <a:spcPct val="150000"/>
              </a:lnSpc>
              <a:buClr>
                <a:srgbClr val="000000"/>
              </a:buClr>
              <a:buFont typeface="Arial"/>
              <a:buChar char="•"/>
            </a:pPr>
            <a:r>
              <a:rPr b="0" lang="nl-NL" sz="2800" spc="-1" strike="noStrike">
                <a:solidFill>
                  <a:srgbClr val="000000"/>
                </a:solidFill>
                <a:uFill>
                  <a:solidFill>
                    <a:srgbClr val="ffffff"/>
                  </a:solidFill>
                </a:uFill>
                <a:latin typeface="Verdana"/>
                <a:ea typeface="Verdana"/>
              </a:rPr>
              <a:t>Inzet Tom in de buurt</a:t>
            </a:r>
            <a:endParaRPr b="0" lang="nl-NL" sz="3200" spc="-1" strike="noStrike">
              <a:solidFill>
                <a:srgbClr val="000000"/>
              </a:solidFill>
              <a:uFill>
                <a:solidFill>
                  <a:srgbClr val="ffffff"/>
                </a:solidFill>
              </a:uFill>
              <a:latin typeface="Calibri"/>
            </a:endParaRPr>
          </a:p>
          <a:p>
            <a:pPr>
              <a:lnSpc>
                <a:spcPct val="150000"/>
              </a:lnSpc>
            </a:pPr>
            <a:endParaRPr b="0" lang="nl-NL" sz="3200" spc="-1" strike="noStrike">
              <a:solidFill>
                <a:srgbClr val="000000"/>
              </a:solidFill>
              <a:uFill>
                <a:solidFill>
                  <a:srgbClr val="ffffff"/>
                </a:solidFill>
              </a:uFill>
              <a:latin typeface="Calibri"/>
            </a:endParaRPr>
          </a:p>
          <a:p>
            <a:pPr>
              <a:lnSpc>
                <a:spcPct val="100000"/>
              </a:lnSpc>
            </a:pPr>
            <a:endParaRPr b="0" lang="nl-NL" sz="3200" spc="-1" strike="noStrike">
              <a:solidFill>
                <a:srgbClr val="000000"/>
              </a:solidFill>
              <a:uFill>
                <a:solidFill>
                  <a:srgbClr val="ffffff"/>
                </a:solidFill>
              </a:uFill>
              <a:latin typeface="Calibri"/>
            </a:endParaRPr>
          </a:p>
          <a:p>
            <a:pPr>
              <a:lnSpc>
                <a:spcPct val="100000"/>
              </a:lnSpc>
            </a:pPr>
            <a:endParaRPr b="0" lang="nl-NL" sz="3200" spc="-1" strike="noStrike">
              <a:solidFill>
                <a:srgbClr val="000000"/>
              </a:solidFill>
              <a:uFill>
                <a:solidFill>
                  <a:srgbClr val="ffffff"/>
                </a:solidFill>
              </a:uFill>
              <a:latin typeface="Calibri"/>
            </a:endParaRPr>
          </a:p>
        </p:txBody>
      </p:sp>
      <p:sp>
        <p:nvSpPr>
          <p:cNvPr id="478" name="CustomShape 3"/>
          <p:cNvSpPr/>
          <p:nvPr/>
        </p:nvSpPr>
        <p:spPr>
          <a:xfrm>
            <a:off x="63360" y="-144360"/>
            <a:ext cx="304560" cy="304560"/>
          </a:xfrm>
          <a:prstGeom prst="rect">
            <a:avLst/>
          </a:prstGeom>
          <a:noFill/>
          <a:ln>
            <a:noFill/>
          </a:ln>
        </p:spPr>
        <p:style>
          <a:lnRef idx="0"/>
          <a:fillRef idx="0"/>
          <a:effectRef idx="0"/>
          <a:fontRef idx="minor"/>
        </p:style>
      </p:sp>
      <p:pic>
        <p:nvPicPr>
          <p:cNvPr id="479" name="Picture 7" descr=""/>
          <p:cNvPicPr/>
          <p:nvPr/>
        </p:nvPicPr>
        <p:blipFill>
          <a:blip r:embed="rId1"/>
          <a:stretch/>
        </p:blipFill>
        <p:spPr>
          <a:xfrm>
            <a:off x="54000" y="2205000"/>
            <a:ext cx="3581280" cy="3426480"/>
          </a:xfrm>
          <a:prstGeom prst="rect">
            <a:avLst/>
          </a:prstGeom>
          <a:ln>
            <a:noFill/>
          </a:ln>
        </p:spPr>
      </p:pic>
      <p:pic>
        <p:nvPicPr>
          <p:cNvPr id="480" name="Picture 2" descr=""/>
          <p:cNvPicPr/>
          <p:nvPr/>
        </p:nvPicPr>
        <p:blipFill>
          <a:blip r:embed="rId2"/>
          <a:srcRect l="3259" t="11918" r="2983" b="11464"/>
          <a:stretch/>
        </p:blipFill>
        <p:spPr>
          <a:xfrm>
            <a:off x="6127920" y="5947560"/>
            <a:ext cx="2817360" cy="671040"/>
          </a:xfrm>
          <a:prstGeom prst="rect">
            <a:avLst/>
          </a:prstGeom>
          <a:ln>
            <a:noFill/>
          </a:ln>
        </p:spPr>
      </p:pic>
    </p:spTree>
  </p:cSld>
  <p:timing>
    <p:tnLst>
      <p:par>
        <p:cTn id="186" dur="indefinite" restart="never" nodeType="tmRoot">
          <p:childTnLst>
            <p:seq>
              <p:cTn id="187" dur="indefinite" nodeType="mainSeq">
                <p:childTnLst>
                  <p:par>
                    <p:cTn id="188" fill="hold">
                      <p:stCondLst>
                        <p:cond delay="indefinite"/>
                      </p:stCondLst>
                      <p:childTnLst>
                        <p:par>
                          <p:cTn id="189" fill="hold">
                            <p:stCondLst>
                              <p:cond delay="0"/>
                            </p:stCondLst>
                            <p:childTnLst>
                              <p:par>
                                <p:cTn id="190" nodeType="clickEffect" fill="hold" presetClass="entr" presetID="2" presetSubtype="4">
                                  <p:stCondLst>
                                    <p:cond delay="0"/>
                                  </p:stCondLst>
                                  <p:childTnLst>
                                    <p:set>
                                      <p:cBhvr>
                                        <p:cTn id="191" dur="1" fill="hold">
                                          <p:stCondLst>
                                            <p:cond delay="0"/>
                                          </p:stCondLst>
                                        </p:cTn>
                                        <p:tgtEl>
                                          <p:spTgt spid="477">
                                            <p:txEl>
                                              <p:pRg st="0" end="14"/>
                                            </p:txEl>
                                          </p:spTgt>
                                        </p:tgtEl>
                                        <p:attrNameLst>
                                          <p:attrName>style.visibility</p:attrName>
                                        </p:attrNameLst>
                                      </p:cBhvr>
                                      <p:to>
                                        <p:strVal val="visible"/>
                                      </p:to>
                                    </p:set>
                                    <p:anim calcmode="lin" valueType="num">
                                      <p:cBhvr additive="repl">
                                        <p:cTn id="192" dur="500" fill="hold"/>
                                        <p:tgtEl>
                                          <p:spTgt spid="477">
                                            <p:txEl>
                                              <p:pRg st="0" end="14"/>
                                            </p:txEl>
                                          </p:spTgt>
                                        </p:tgtEl>
                                        <p:attrNameLst>
                                          <p:attrName>ppt_x</p:attrName>
                                        </p:attrNameLst>
                                      </p:cBhvr>
                                      <p:tavLst>
                                        <p:tav tm="0">
                                          <p:val>
                                            <p:strVal val="#ppt_x"/>
                                          </p:val>
                                        </p:tav>
                                        <p:tav tm="100000">
                                          <p:val>
                                            <p:strVal val="#ppt_x"/>
                                          </p:val>
                                        </p:tav>
                                      </p:tavLst>
                                    </p:anim>
                                    <p:anim calcmode="lin" valueType="num">
                                      <p:cBhvr additive="repl">
                                        <p:cTn id="193" dur="500" fill="hold"/>
                                        <p:tgtEl>
                                          <p:spTgt spid="477">
                                            <p:txEl>
                                              <p:pRg st="0" end="14"/>
                                            </p:txEl>
                                          </p:spTgt>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nodeType="clickEffect" fill="hold" presetClass="entr" presetID="2" presetSubtype="4">
                                  <p:stCondLst>
                                    <p:cond delay="0"/>
                                  </p:stCondLst>
                                  <p:childTnLst>
                                    <p:set>
                                      <p:cBhvr>
                                        <p:cTn id="197" dur="1" fill="hold">
                                          <p:stCondLst>
                                            <p:cond delay="0"/>
                                          </p:stCondLst>
                                        </p:cTn>
                                        <p:tgtEl>
                                          <p:spTgt spid="477">
                                            <p:txEl>
                                              <p:pRg st="14" end="34"/>
                                            </p:txEl>
                                          </p:spTgt>
                                        </p:tgtEl>
                                        <p:attrNameLst>
                                          <p:attrName>style.visibility</p:attrName>
                                        </p:attrNameLst>
                                      </p:cBhvr>
                                      <p:to>
                                        <p:strVal val="visible"/>
                                      </p:to>
                                    </p:set>
                                    <p:anim calcmode="lin" valueType="num">
                                      <p:cBhvr additive="repl">
                                        <p:cTn id="198" dur="500" fill="hold"/>
                                        <p:tgtEl>
                                          <p:spTgt spid="477">
                                            <p:txEl>
                                              <p:pRg st="14" end="34"/>
                                            </p:txEl>
                                          </p:spTgt>
                                        </p:tgtEl>
                                        <p:attrNameLst>
                                          <p:attrName>ppt_x</p:attrName>
                                        </p:attrNameLst>
                                      </p:cBhvr>
                                      <p:tavLst>
                                        <p:tav tm="0">
                                          <p:val>
                                            <p:strVal val="#ppt_x"/>
                                          </p:val>
                                        </p:tav>
                                        <p:tav tm="100000">
                                          <p:val>
                                            <p:strVal val="#ppt_x"/>
                                          </p:val>
                                        </p:tav>
                                      </p:tavLst>
                                    </p:anim>
                                    <p:anim calcmode="lin" valueType="num">
                                      <p:cBhvr additive="repl">
                                        <p:cTn id="199" dur="500" fill="hold"/>
                                        <p:tgtEl>
                                          <p:spTgt spid="477">
                                            <p:txEl>
                                              <p:pRg st="14" end="34"/>
                                            </p:txEl>
                                          </p:spTgt>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2" presetSubtype="4">
                                  <p:stCondLst>
                                    <p:cond delay="0"/>
                                  </p:stCondLst>
                                  <p:childTnLst>
                                    <p:set>
                                      <p:cBhvr>
                                        <p:cTn id="203" dur="1" fill="hold">
                                          <p:stCondLst>
                                            <p:cond delay="0"/>
                                          </p:stCondLst>
                                        </p:cTn>
                                        <p:tgtEl>
                                          <p:spTgt spid="477">
                                            <p:txEl>
                                              <p:pRg st="34" end="60"/>
                                            </p:txEl>
                                          </p:spTgt>
                                        </p:tgtEl>
                                        <p:attrNameLst>
                                          <p:attrName>style.visibility</p:attrName>
                                        </p:attrNameLst>
                                      </p:cBhvr>
                                      <p:to>
                                        <p:strVal val="visible"/>
                                      </p:to>
                                    </p:set>
                                    <p:anim calcmode="lin" valueType="num">
                                      <p:cBhvr additive="repl">
                                        <p:cTn id="204" dur="500" fill="hold"/>
                                        <p:tgtEl>
                                          <p:spTgt spid="477">
                                            <p:txEl>
                                              <p:pRg st="34" end="60"/>
                                            </p:txEl>
                                          </p:spTgt>
                                        </p:tgtEl>
                                        <p:attrNameLst>
                                          <p:attrName>ppt_x</p:attrName>
                                        </p:attrNameLst>
                                      </p:cBhvr>
                                      <p:tavLst>
                                        <p:tav tm="0">
                                          <p:val>
                                            <p:strVal val="#ppt_x"/>
                                          </p:val>
                                        </p:tav>
                                        <p:tav tm="100000">
                                          <p:val>
                                            <p:strVal val="#ppt_x"/>
                                          </p:val>
                                        </p:tav>
                                      </p:tavLst>
                                    </p:anim>
                                    <p:anim calcmode="lin" valueType="num">
                                      <p:cBhvr additive="repl">
                                        <p:cTn id="205" dur="500" fill="hold"/>
                                        <p:tgtEl>
                                          <p:spTgt spid="477">
                                            <p:txEl>
                                              <p:pRg st="34" end="60"/>
                                            </p:txEl>
                                          </p:spTgt>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nodeType="clickEffect" fill="hold" presetClass="entr" presetID="2" presetSubtype="4">
                                  <p:stCondLst>
                                    <p:cond delay="0"/>
                                  </p:stCondLst>
                                  <p:childTnLst>
                                    <p:set>
                                      <p:cBhvr>
                                        <p:cTn id="209" dur="1" fill="hold">
                                          <p:stCondLst>
                                            <p:cond delay="0"/>
                                          </p:stCondLst>
                                        </p:cTn>
                                        <p:tgtEl>
                                          <p:spTgt spid="477">
                                            <p:txEl>
                                              <p:pRg st="60" end="82"/>
                                            </p:txEl>
                                          </p:spTgt>
                                        </p:tgtEl>
                                        <p:attrNameLst>
                                          <p:attrName>style.visibility</p:attrName>
                                        </p:attrNameLst>
                                      </p:cBhvr>
                                      <p:to>
                                        <p:strVal val="visible"/>
                                      </p:to>
                                    </p:set>
                                    <p:anim calcmode="lin" valueType="num">
                                      <p:cBhvr additive="repl">
                                        <p:cTn id="210" dur="500" fill="hold"/>
                                        <p:tgtEl>
                                          <p:spTgt spid="477">
                                            <p:txEl>
                                              <p:pRg st="60" end="82"/>
                                            </p:txEl>
                                          </p:spTgt>
                                        </p:tgtEl>
                                        <p:attrNameLst>
                                          <p:attrName>ppt_x</p:attrName>
                                        </p:attrNameLst>
                                      </p:cBhvr>
                                      <p:tavLst>
                                        <p:tav tm="0">
                                          <p:val>
                                            <p:strVal val="#ppt_x"/>
                                          </p:val>
                                        </p:tav>
                                        <p:tav tm="100000">
                                          <p:val>
                                            <p:strVal val="#ppt_x"/>
                                          </p:val>
                                        </p:tav>
                                      </p:tavLst>
                                    </p:anim>
                                    <p:anim calcmode="lin" valueType="num">
                                      <p:cBhvr additive="repl">
                                        <p:cTn id="211" dur="500" fill="hold"/>
                                        <p:tgtEl>
                                          <p:spTgt spid="477">
                                            <p:txEl>
                                              <p:pRg st="60" end="8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LibreOffice/5.2.4.2$Windows_x86 LibreOffice_project/3d5603e1122f0f102b62521720ab13a38a4e0eb0</Application>
  <Words>2156</Words>
  <Paragraphs>304</Paragraphs>
  <Company>Gemeente Alphen aan den Rijn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2015-11-11T18:40:50Z</dcterms:created>
  <dc:creator>szmis</dc:creator>
  <dc:description/>
  <dc:language>nl-NL</dc:language>
  <cp:lastModifiedBy>Hallema, Alex (A.)</cp:lastModifiedBy>
  <cp:lastPrinted>2018-04-17T08:22:17Z</cp:lastPrinted>
  <dcterms:modified xsi:type="dcterms:W3CDTF">2019-03-11T10:43:02Z</dcterms:modified>
  <cp:revision>271</cp:revision>
  <dc:subject/>
  <dc:title>Serviceplein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Gemeente Alphen aan den Rijn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11</vt:i4>
  </property>
  <property fmtid="{D5CDD505-2E9C-101B-9397-08002B2CF9AE}" pid="9" name="PresentationFormat">
    <vt:lpwstr>Diavoorstelling (4:3)</vt:lpwstr>
  </property>
  <property fmtid="{D5CDD505-2E9C-101B-9397-08002B2CF9AE}" pid="10" name="ScaleCrop">
    <vt:bool>0</vt:bool>
  </property>
  <property fmtid="{D5CDD505-2E9C-101B-9397-08002B2CF9AE}" pid="11" name="ShareDoc">
    <vt:bool>0</vt:bool>
  </property>
  <property fmtid="{D5CDD505-2E9C-101B-9397-08002B2CF9AE}" pid="12" name="Slides">
    <vt:i4>24</vt:i4>
  </property>
</Properties>
</file>